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1" r:id="rId3"/>
    <p:sldId id="282" r:id="rId4"/>
    <p:sldId id="283" r:id="rId5"/>
    <p:sldId id="260" r:id="rId6"/>
    <p:sldId id="262" r:id="rId7"/>
    <p:sldId id="261" r:id="rId8"/>
    <p:sldId id="268" r:id="rId9"/>
    <p:sldId id="269" r:id="rId10"/>
    <p:sldId id="259" r:id="rId11"/>
    <p:sldId id="264" r:id="rId12"/>
    <p:sldId id="265" r:id="rId13"/>
    <p:sldId id="263" r:id="rId14"/>
    <p:sldId id="258" r:id="rId15"/>
    <p:sldId id="266" r:id="rId16"/>
    <p:sldId id="267" r:id="rId17"/>
    <p:sldId id="270" r:id="rId18"/>
    <p:sldId id="271" r:id="rId19"/>
    <p:sldId id="257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FF66"/>
    <a:srgbClr val="3399FF"/>
    <a:srgbClr val="FF99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2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056" y="6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0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2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3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7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6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C378-A66C-4B23-AFBE-55B8222A874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3F42C-ABC4-4FF4-AC11-16F840A1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1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WOAv3O_Vb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oi.org/10.1038/ejhg.2015.47" TargetMode="External"/><Relationship Id="rId13" Type="http://schemas.openxmlformats.org/officeDocument/2006/relationships/hyperlink" Target="http://doi.org/10.3747/co.20.1449" TargetMode="External"/><Relationship Id="rId3" Type="http://schemas.openxmlformats.org/officeDocument/2006/relationships/hyperlink" Target="http://doi.org/10.1007/s13311-015-0359-5" TargetMode="External"/><Relationship Id="rId7" Type="http://schemas.openxmlformats.org/officeDocument/2006/relationships/hyperlink" Target="http://doi.org/10.1177/088307389801301206" TargetMode="External"/><Relationship Id="rId12" Type="http://schemas.openxmlformats.org/officeDocument/2006/relationships/hyperlink" Target="http://doi.org/10.1212/WNL.0b013e3181e04325" TargetMode="External"/><Relationship Id="rId2" Type="http://schemas.openxmlformats.org/officeDocument/2006/relationships/hyperlink" Target="http://doi.org/10.1111/j.1749-6632.2009.05117.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038/ng1494" TargetMode="External"/><Relationship Id="rId11" Type="http://schemas.openxmlformats.org/officeDocument/2006/relationships/hyperlink" Target="http://doi.org/0.1371/journal.pgen.1006242" TargetMode="External"/><Relationship Id="rId5" Type="http://schemas.openxmlformats.org/officeDocument/2006/relationships/hyperlink" Target="http://doi.org/10.1097/PAS.0000000000000237" TargetMode="External"/><Relationship Id="rId10" Type="http://schemas.openxmlformats.org/officeDocument/2006/relationships/hyperlink" Target="http://doi.org/10.1371/journal.pgen.1005637" TargetMode="External"/><Relationship Id="rId4" Type="http://schemas.openxmlformats.org/officeDocument/2006/relationships/hyperlink" Target="http://doi.org/10.1111/j.1528-1167.2009.02474.x" TargetMode="External"/><Relationship Id="rId9" Type="http://schemas.openxmlformats.org/officeDocument/2006/relationships/hyperlink" Target="http://doi.org/10.1007/s00439-010-0801-z" TargetMode="External"/><Relationship Id="rId14" Type="http://schemas.openxmlformats.org/officeDocument/2006/relationships/hyperlink" Target="http://doi.org/10.1016/S0960-9822(03)00506-2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Potatoes? Tuberculosis? Cancer? not quite...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Tuberous sclerosis complex and the TSC2 gene</a:t>
            </a:r>
          </a:p>
          <a:p>
            <a:endParaRPr lang="en-US" dirty="0" smtClean="0"/>
          </a:p>
          <a:p>
            <a:r>
              <a:rPr lang="en-US" dirty="0" smtClean="0"/>
              <a:t>Rachel </a:t>
            </a:r>
            <a:r>
              <a:rPr lang="en-US" dirty="0" smtClean="0"/>
              <a:t>Yan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76936" r="2813" b="15063"/>
          <a:stretch/>
        </p:blipFill>
        <p:spPr>
          <a:xfrm>
            <a:off x="0" y="0"/>
            <a:ext cx="9144000" cy="585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76936" r="2813" b="15063"/>
          <a:stretch/>
        </p:blipFill>
        <p:spPr>
          <a:xfrm>
            <a:off x="0" y="6272902"/>
            <a:ext cx="9144000" cy="5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43" y="1324297"/>
            <a:ext cx="8159744" cy="5439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38" y="365126"/>
            <a:ext cx="7877011" cy="13732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7251" y="5914416"/>
            <a:ext cx="5272392" cy="3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SEGA 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43" y="1324297"/>
            <a:ext cx="8159744" cy="5439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38" y="365126"/>
            <a:ext cx="7877011" cy="13732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7251" y="5914416"/>
            <a:ext cx="5272392" cy="3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SEGA 		   SEN 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43" y="1324297"/>
            <a:ext cx="8159744" cy="5439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38" y="365126"/>
            <a:ext cx="7877011" cy="13732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7251" y="5914416"/>
            <a:ext cx="5272392" cy="3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SEGA 		   SEN 		Cortical tuber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41" y="1324298"/>
            <a:ext cx="7876345" cy="52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80" y="3467100"/>
            <a:ext cx="2855642" cy="2448713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680" y="3153158"/>
            <a:ext cx="5272392" cy="3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Retinal nodular </a:t>
            </a:r>
            <a:r>
              <a:rPr lang="en-US" dirty="0" err="1" smtClean="0">
                <a:solidFill>
                  <a:schemeClr val="bg1"/>
                </a:solidFill>
              </a:rPr>
              <a:t>hamaratoma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7251" y="5914416"/>
            <a:ext cx="5272392" cy="3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SEGA 		   SEN 		Cortical tuber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21" y="1690689"/>
            <a:ext cx="3499966" cy="30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84" y="1690689"/>
            <a:ext cx="4761128" cy="358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21" y="1690689"/>
            <a:ext cx="3499966" cy="30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1" y="2136675"/>
            <a:ext cx="2660849" cy="2660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84" y="1690689"/>
            <a:ext cx="4761128" cy="358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21" y="1690689"/>
            <a:ext cx="3499966" cy="30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1" y="2136675"/>
            <a:ext cx="2660849" cy="2660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84" y="1690689"/>
            <a:ext cx="4761128" cy="358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21" y="1690689"/>
            <a:ext cx="3499966" cy="3082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3515" y="5609690"/>
            <a:ext cx="3801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Definite: 2 or 1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Probable: 1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Possible: 1 or 0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TSC2 Gene </a:t>
            </a:r>
            <a:r>
              <a:rPr lang="en-US" sz="2400" dirty="0"/>
              <a:t>chr16:2,095,990-2,140,713</a:t>
            </a:r>
            <a:endParaRPr lang="en-US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56" y="1690689"/>
            <a:ext cx="9169523" cy="20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47" y="4352961"/>
            <a:ext cx="6605306" cy="102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ed Rectangle 144"/>
          <p:cNvSpPr/>
          <p:nvPr/>
        </p:nvSpPr>
        <p:spPr>
          <a:xfrm>
            <a:off x="746621" y="3310889"/>
            <a:ext cx="6271878" cy="23430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1" name="Rounded Rectangle 10"/>
          <p:cNvSpPr/>
          <p:nvPr/>
        </p:nvSpPr>
        <p:spPr>
          <a:xfrm>
            <a:off x="764180" y="1527714"/>
            <a:ext cx="6204263" cy="2377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8" name="Rounded Rectangle 7"/>
          <p:cNvSpPr/>
          <p:nvPr/>
        </p:nvSpPr>
        <p:spPr>
          <a:xfrm>
            <a:off x="967361" y="1527715"/>
            <a:ext cx="1355459" cy="238089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9" name="Rounded Rectangle 8"/>
          <p:cNvSpPr/>
          <p:nvPr/>
        </p:nvSpPr>
        <p:spPr>
          <a:xfrm>
            <a:off x="2587861" y="1516251"/>
            <a:ext cx="1016867" cy="2380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0" name="Rounded Rectangle 9"/>
          <p:cNvSpPr/>
          <p:nvPr/>
        </p:nvSpPr>
        <p:spPr>
          <a:xfrm>
            <a:off x="5965042" y="1527715"/>
            <a:ext cx="819482" cy="238089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TSC2 is well conserved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64176" y="1958151"/>
            <a:ext cx="6271878" cy="2380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" name="Rounded Rectangle 13"/>
          <p:cNvSpPr/>
          <p:nvPr/>
        </p:nvSpPr>
        <p:spPr>
          <a:xfrm>
            <a:off x="967361" y="1958151"/>
            <a:ext cx="1355459" cy="238089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" name="Rounded Rectangle 14"/>
          <p:cNvSpPr/>
          <p:nvPr/>
        </p:nvSpPr>
        <p:spPr>
          <a:xfrm>
            <a:off x="2587861" y="1947652"/>
            <a:ext cx="1016867" cy="2380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6" name="Rounded Rectangle 15"/>
          <p:cNvSpPr/>
          <p:nvPr/>
        </p:nvSpPr>
        <p:spPr>
          <a:xfrm>
            <a:off x="5965042" y="1958151"/>
            <a:ext cx="819482" cy="238089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7" name="TextBox 16"/>
          <p:cNvSpPr txBox="1"/>
          <p:nvPr/>
        </p:nvSpPr>
        <p:spPr>
          <a:xfrm>
            <a:off x="1" y="1545190"/>
            <a:ext cx="73491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Human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" y="1975627"/>
            <a:ext cx="746622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Rat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1049" y="1535850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20" name="TextBox 19"/>
          <p:cNvSpPr txBox="1"/>
          <p:nvPr/>
        </p:nvSpPr>
        <p:spPr>
          <a:xfrm>
            <a:off x="2801049" y="1966393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21" name="TextBox 20"/>
          <p:cNvSpPr txBox="1"/>
          <p:nvPr/>
        </p:nvSpPr>
        <p:spPr>
          <a:xfrm>
            <a:off x="6063894" y="1530314"/>
            <a:ext cx="90454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63897" y="1966393"/>
            <a:ext cx="94818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1488" y="1563485"/>
            <a:ext cx="765212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1488" y="1982631"/>
            <a:ext cx="765212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1809aa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42808" y="1544201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42808" y="1982630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4177" y="2418793"/>
            <a:ext cx="6271878" cy="23430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8" name="Rounded Rectangle 27"/>
          <p:cNvSpPr/>
          <p:nvPr/>
        </p:nvSpPr>
        <p:spPr>
          <a:xfrm>
            <a:off x="943388" y="2418794"/>
            <a:ext cx="1355459" cy="238089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29" name="Rounded Rectangle 28"/>
          <p:cNvSpPr/>
          <p:nvPr/>
        </p:nvSpPr>
        <p:spPr>
          <a:xfrm>
            <a:off x="2587861" y="2418794"/>
            <a:ext cx="1016867" cy="2380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0" name="Rounded Rectangle 29"/>
          <p:cNvSpPr/>
          <p:nvPr/>
        </p:nvSpPr>
        <p:spPr>
          <a:xfrm>
            <a:off x="5941067" y="2418794"/>
            <a:ext cx="819482" cy="238089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31" name="TextBox 30"/>
          <p:cNvSpPr txBox="1"/>
          <p:nvPr/>
        </p:nvSpPr>
        <p:spPr>
          <a:xfrm>
            <a:off x="1" y="2436268"/>
            <a:ext cx="74020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Mouse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7075" y="2427034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33" name="TextBox 32"/>
          <p:cNvSpPr txBox="1"/>
          <p:nvPr/>
        </p:nvSpPr>
        <p:spPr>
          <a:xfrm>
            <a:off x="6039923" y="2427034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18835" y="2443272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21488" y="2443274"/>
            <a:ext cx="765212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1808aa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64180" y="2873712"/>
            <a:ext cx="6333335" cy="2380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8" name="Rounded Rectangle 127"/>
          <p:cNvSpPr/>
          <p:nvPr/>
        </p:nvSpPr>
        <p:spPr>
          <a:xfrm>
            <a:off x="943388" y="2873712"/>
            <a:ext cx="1355459" cy="238089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9" name="Rounded Rectangle 128"/>
          <p:cNvSpPr/>
          <p:nvPr/>
        </p:nvSpPr>
        <p:spPr>
          <a:xfrm>
            <a:off x="2587861" y="2873712"/>
            <a:ext cx="1016867" cy="2380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0" name="Rounded Rectangle 129"/>
          <p:cNvSpPr/>
          <p:nvPr/>
        </p:nvSpPr>
        <p:spPr>
          <a:xfrm>
            <a:off x="5941067" y="2873712"/>
            <a:ext cx="819482" cy="238089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1" name="TextBox 130"/>
          <p:cNvSpPr txBox="1"/>
          <p:nvPr/>
        </p:nvSpPr>
        <p:spPr>
          <a:xfrm>
            <a:off x="0" y="2891187"/>
            <a:ext cx="85795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Zebrafish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777075" y="2881954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133" name="TextBox 132"/>
          <p:cNvSpPr txBox="1"/>
          <p:nvPr/>
        </p:nvSpPr>
        <p:spPr>
          <a:xfrm>
            <a:off x="6039923" y="2881954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318835" y="2898190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121488" y="2898191"/>
            <a:ext cx="740207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1818aa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949804" y="3311127"/>
            <a:ext cx="1355459" cy="238089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8" name="Rounded Rectangle 137"/>
          <p:cNvSpPr/>
          <p:nvPr/>
        </p:nvSpPr>
        <p:spPr>
          <a:xfrm>
            <a:off x="2594277" y="3311127"/>
            <a:ext cx="1016867" cy="2380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39" name="Rounded Rectangle 138"/>
          <p:cNvSpPr/>
          <p:nvPr/>
        </p:nvSpPr>
        <p:spPr>
          <a:xfrm>
            <a:off x="5947483" y="3311127"/>
            <a:ext cx="819482" cy="238089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0" name="TextBox 139"/>
          <p:cNvSpPr txBox="1"/>
          <p:nvPr/>
        </p:nvSpPr>
        <p:spPr>
          <a:xfrm>
            <a:off x="0" y="3270971"/>
            <a:ext cx="85519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Tropical</a:t>
            </a:r>
          </a:p>
          <a:p>
            <a:r>
              <a:rPr lang="en-US" sz="960" dirty="0"/>
              <a:t>Frog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783491" y="3319369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142" name="TextBox 141"/>
          <p:cNvSpPr txBox="1"/>
          <p:nvPr/>
        </p:nvSpPr>
        <p:spPr>
          <a:xfrm>
            <a:off x="6046339" y="3319369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325251" y="3335606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127904" y="3335607"/>
            <a:ext cx="75879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1808aa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40204" y="3822419"/>
            <a:ext cx="6718833" cy="2377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7" name="Rounded Rectangle 146"/>
          <p:cNvSpPr/>
          <p:nvPr/>
        </p:nvSpPr>
        <p:spPr>
          <a:xfrm>
            <a:off x="943388" y="3822421"/>
            <a:ext cx="1355459" cy="238089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8" name="Rounded Rectangle 147"/>
          <p:cNvSpPr/>
          <p:nvPr/>
        </p:nvSpPr>
        <p:spPr>
          <a:xfrm>
            <a:off x="2587861" y="3822421"/>
            <a:ext cx="1016867" cy="2380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49" name="Rounded Rectangle 148"/>
          <p:cNvSpPr/>
          <p:nvPr/>
        </p:nvSpPr>
        <p:spPr>
          <a:xfrm>
            <a:off x="5941067" y="3822421"/>
            <a:ext cx="819482" cy="238089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0" name="TextBox 149"/>
          <p:cNvSpPr txBox="1"/>
          <p:nvPr/>
        </p:nvSpPr>
        <p:spPr>
          <a:xfrm>
            <a:off x="-6416" y="3782265"/>
            <a:ext cx="85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D. melanogaster</a:t>
            </a:r>
            <a:endParaRPr lang="en-US" sz="900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2777075" y="3830663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152" name="TextBox 151"/>
          <p:cNvSpPr txBox="1"/>
          <p:nvPr/>
        </p:nvSpPr>
        <p:spPr>
          <a:xfrm>
            <a:off x="6039923" y="3830663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318835" y="3846900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461042" y="3843155"/>
            <a:ext cx="75879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1847aa</a:t>
            </a:r>
            <a:endParaRPr lang="en-US" sz="960" dirty="0"/>
          </a:p>
        </p:txBody>
      </p:sp>
      <p:sp>
        <p:nvSpPr>
          <p:cNvPr id="57" name="Rounded Rectangle 56"/>
          <p:cNvSpPr/>
          <p:nvPr/>
        </p:nvSpPr>
        <p:spPr>
          <a:xfrm>
            <a:off x="734919" y="4350419"/>
            <a:ext cx="3837081" cy="2377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0" name="Rounded Rectangle 59"/>
          <p:cNvSpPr/>
          <p:nvPr/>
        </p:nvSpPr>
        <p:spPr>
          <a:xfrm>
            <a:off x="2525863" y="4327981"/>
            <a:ext cx="819482" cy="295995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61" name="TextBox 60"/>
          <p:cNvSpPr txBox="1"/>
          <p:nvPr/>
        </p:nvSpPr>
        <p:spPr>
          <a:xfrm>
            <a:off x="-11701" y="4345519"/>
            <a:ext cx="855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C. </a:t>
            </a:r>
            <a:r>
              <a:rPr lang="en-US" sz="900" i="1" dirty="0" err="1" smtClean="0"/>
              <a:t>elegan</a:t>
            </a:r>
            <a:endParaRPr lang="en-US" sz="900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2624719" y="4352089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648315" y="4352089"/>
            <a:ext cx="75879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 smtClean="0"/>
              <a:t>811</a:t>
            </a:r>
            <a:r>
              <a:rPr lang="en-US" sz="960" dirty="0" smtClean="0"/>
              <a:t>aa</a:t>
            </a:r>
            <a:endParaRPr lang="en-US" sz="960" dirty="0"/>
          </a:p>
        </p:txBody>
      </p:sp>
      <p:sp>
        <p:nvSpPr>
          <p:cNvPr id="93" name="Rounded Rectangle 92"/>
          <p:cNvSpPr/>
          <p:nvPr/>
        </p:nvSpPr>
        <p:spPr>
          <a:xfrm>
            <a:off x="734920" y="4886341"/>
            <a:ext cx="463260" cy="2377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97" name="TextBox 96"/>
          <p:cNvSpPr txBox="1"/>
          <p:nvPr/>
        </p:nvSpPr>
        <p:spPr>
          <a:xfrm>
            <a:off x="-11701" y="4856698"/>
            <a:ext cx="855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E. coli</a:t>
            </a:r>
            <a:endParaRPr lang="en-US" sz="9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248135" y="4878245"/>
            <a:ext cx="75879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 smtClean="0"/>
              <a:t>79</a:t>
            </a:r>
            <a:r>
              <a:rPr lang="en-US" sz="960" dirty="0" smtClean="0"/>
              <a:t>aa</a:t>
            </a:r>
            <a:endParaRPr lang="en-US" sz="960" dirty="0"/>
          </a:p>
        </p:txBody>
      </p:sp>
      <p:sp>
        <p:nvSpPr>
          <p:cNvPr id="106" name="TextBox 105"/>
          <p:cNvSpPr txBox="1"/>
          <p:nvPr/>
        </p:nvSpPr>
        <p:spPr>
          <a:xfrm>
            <a:off x="1" y="5369760"/>
            <a:ext cx="855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Bonobo</a:t>
            </a:r>
            <a:endParaRPr lang="en-US" sz="900" dirty="0"/>
          </a:p>
        </p:txBody>
      </p:sp>
      <p:sp>
        <p:nvSpPr>
          <p:cNvPr id="115" name="TextBox 114"/>
          <p:cNvSpPr txBox="1"/>
          <p:nvPr/>
        </p:nvSpPr>
        <p:spPr>
          <a:xfrm>
            <a:off x="-4411" y="5972651"/>
            <a:ext cx="85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Naked mole rat</a:t>
            </a:r>
            <a:endParaRPr lang="en-US" sz="900" dirty="0"/>
          </a:p>
        </p:txBody>
      </p:sp>
      <p:sp>
        <p:nvSpPr>
          <p:cNvPr id="120" name="Rounded Rectangle 119"/>
          <p:cNvSpPr/>
          <p:nvPr/>
        </p:nvSpPr>
        <p:spPr>
          <a:xfrm>
            <a:off x="764176" y="5412401"/>
            <a:ext cx="6204263" cy="2377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1" name="Rounded Rectangle 120"/>
          <p:cNvSpPr/>
          <p:nvPr/>
        </p:nvSpPr>
        <p:spPr>
          <a:xfrm>
            <a:off x="967357" y="5412402"/>
            <a:ext cx="1355459" cy="238089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2" name="Rounded Rectangle 121"/>
          <p:cNvSpPr/>
          <p:nvPr/>
        </p:nvSpPr>
        <p:spPr>
          <a:xfrm>
            <a:off x="2587857" y="5400938"/>
            <a:ext cx="1016867" cy="2380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3" name="Rounded Rectangle 122"/>
          <p:cNvSpPr/>
          <p:nvPr/>
        </p:nvSpPr>
        <p:spPr>
          <a:xfrm>
            <a:off x="5965038" y="5412402"/>
            <a:ext cx="819482" cy="238089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24" name="TextBox 123"/>
          <p:cNvSpPr txBox="1"/>
          <p:nvPr/>
        </p:nvSpPr>
        <p:spPr>
          <a:xfrm>
            <a:off x="2801045" y="5420537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125" name="TextBox 124"/>
          <p:cNvSpPr txBox="1"/>
          <p:nvPr/>
        </p:nvSpPr>
        <p:spPr>
          <a:xfrm>
            <a:off x="6063890" y="5415001"/>
            <a:ext cx="90454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000778" y="5438121"/>
            <a:ext cx="765212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/>
              <a:t>1807aa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342804" y="5428888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64176" y="5981511"/>
            <a:ext cx="6271878" cy="2275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6" name="Rounded Rectangle 155"/>
          <p:cNvSpPr/>
          <p:nvPr/>
        </p:nvSpPr>
        <p:spPr>
          <a:xfrm>
            <a:off x="967361" y="5981510"/>
            <a:ext cx="1355459" cy="238089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7" name="Rounded Rectangle 156"/>
          <p:cNvSpPr/>
          <p:nvPr/>
        </p:nvSpPr>
        <p:spPr>
          <a:xfrm>
            <a:off x="2587861" y="5971011"/>
            <a:ext cx="1016867" cy="2380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8" name="Rounded Rectangle 157"/>
          <p:cNvSpPr/>
          <p:nvPr/>
        </p:nvSpPr>
        <p:spPr>
          <a:xfrm>
            <a:off x="5965042" y="5981510"/>
            <a:ext cx="819482" cy="238089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80"/>
          </a:p>
        </p:txBody>
      </p:sp>
      <p:sp>
        <p:nvSpPr>
          <p:cNvPr id="159" name="TextBox 158"/>
          <p:cNvSpPr txBox="1"/>
          <p:nvPr/>
        </p:nvSpPr>
        <p:spPr>
          <a:xfrm>
            <a:off x="2801049" y="5989752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 err="1"/>
              <a:t>tuberin</a:t>
            </a:r>
            <a:endParaRPr lang="en-US" sz="1080" dirty="0"/>
          </a:p>
        </p:txBody>
      </p:sp>
      <p:sp>
        <p:nvSpPr>
          <p:cNvPr id="160" name="TextBox 159"/>
          <p:cNvSpPr txBox="1"/>
          <p:nvPr/>
        </p:nvSpPr>
        <p:spPr>
          <a:xfrm>
            <a:off x="6063897" y="5989752"/>
            <a:ext cx="94818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Rap-GAP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121488" y="6005990"/>
            <a:ext cx="765212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" dirty="0" smtClean="0"/>
              <a:t>1810aa</a:t>
            </a:r>
            <a:endParaRPr lang="en-US" sz="960" dirty="0"/>
          </a:p>
        </p:txBody>
      </p:sp>
      <p:sp>
        <p:nvSpPr>
          <p:cNvPr id="162" name="TextBox 161"/>
          <p:cNvSpPr txBox="1"/>
          <p:nvPr/>
        </p:nvSpPr>
        <p:spPr>
          <a:xfrm>
            <a:off x="1342808" y="6005989"/>
            <a:ext cx="97216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" dirty="0"/>
              <a:t>DUF3384</a:t>
            </a:r>
          </a:p>
        </p:txBody>
      </p:sp>
    </p:spTree>
    <p:extLst>
      <p:ext uri="{BB962C8B-B14F-4D97-AF65-F5344CB8AC3E}">
        <p14:creationId xmlns:p14="http://schemas.microsoft.com/office/powerpoint/2010/main" val="35404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...so what is tuberous sclerosis complex (TSC)?</a:t>
            </a:r>
          </a:p>
        </p:txBody>
      </p:sp>
      <p:pic>
        <p:nvPicPr>
          <p:cNvPr id="4" name="0WOAv3O_Vb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28750"/>
            <a:ext cx="9144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Phylogeny</a:t>
            </a:r>
            <a:endParaRPr lang="en-US" dirty="0"/>
          </a:p>
        </p:txBody>
      </p:sp>
      <p:pic>
        <p:nvPicPr>
          <p:cNvPr id="6150" name="Picture 6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49" y="1690689"/>
            <a:ext cx="7338301" cy="522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4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in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[</a:t>
            </a:r>
            <a:r>
              <a:rPr lang="en-US" sz="1000" dirty="0">
                <a:hlinkClick r:id="rId2"/>
              </a:rPr>
              <a:t>1</a:t>
            </a:r>
            <a:r>
              <a:rPr lang="en-US" sz="1000" dirty="0"/>
              <a:t>] </a:t>
            </a:r>
            <a:r>
              <a:rPr lang="en-US" sz="1000" dirty="0" err="1"/>
              <a:t>Orlova</a:t>
            </a:r>
            <a:r>
              <a:rPr lang="en-US" sz="1000" dirty="0"/>
              <a:t>, K. A., </a:t>
            </a:r>
            <a:r>
              <a:rPr lang="en-US" sz="1000" dirty="0" err="1"/>
              <a:t>Crino</a:t>
            </a:r>
            <a:r>
              <a:rPr lang="en-US" sz="1000" dirty="0"/>
              <a:t>, P. B. (2010). The tuberous sclerosis complex. Annals of the New York Academy of Sciences, 1184, 87–105. http://doi.org/10.1111/j.1749-6632.2009.05117.x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3"/>
              </a:rPr>
              <a:t>2</a:t>
            </a:r>
            <a:r>
              <a:rPr lang="en-US" sz="1000" dirty="0"/>
              <a:t>] Davis, P. E., Peters, J. M., Krueger, D. A., &amp; </a:t>
            </a:r>
            <a:r>
              <a:rPr lang="en-US" sz="1000" dirty="0" err="1"/>
              <a:t>Sahin</a:t>
            </a:r>
            <a:r>
              <a:rPr lang="en-US" sz="1000" dirty="0"/>
              <a:t>, M. (2015). Tuberous Sclerosis: A New Frontier in Targeted Treatment of Autism. </a:t>
            </a:r>
            <a:r>
              <a:rPr lang="en-US" sz="1000" i="1" dirty="0" err="1"/>
              <a:t>Neurotherapeutics</a:t>
            </a:r>
            <a:r>
              <a:rPr lang="en-US" sz="1000" dirty="0"/>
              <a:t>, </a:t>
            </a:r>
            <a:r>
              <a:rPr lang="en-US" sz="1000" i="1" dirty="0"/>
              <a:t>12</a:t>
            </a:r>
            <a:r>
              <a:rPr lang="en-US" sz="1000" dirty="0"/>
              <a:t>(3), 572–583. http://doi.org/10.1007/s13311-015-0359-5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4"/>
              </a:rPr>
              <a:t>3</a:t>
            </a:r>
            <a:r>
              <a:rPr lang="en-US" sz="1000" dirty="0"/>
              <a:t>] Chu-Shore, C. J., Major, P., </a:t>
            </a:r>
            <a:r>
              <a:rPr lang="en-US" sz="1000" dirty="0" err="1"/>
              <a:t>Camposano</a:t>
            </a:r>
            <a:r>
              <a:rPr lang="en-US" sz="1000" dirty="0"/>
              <a:t>, S., </a:t>
            </a:r>
            <a:r>
              <a:rPr lang="en-US" sz="1000" dirty="0" err="1"/>
              <a:t>Muzykewicz</a:t>
            </a:r>
            <a:r>
              <a:rPr lang="en-US" sz="1000" dirty="0"/>
              <a:t>, D. and Thiele, E. A. (2010). The natural history of epilepsy in tuberous sclerosis complex. </a:t>
            </a:r>
            <a:r>
              <a:rPr lang="en-US" sz="1000" i="1" dirty="0" err="1"/>
              <a:t>Epilepsia</a:t>
            </a:r>
            <a:r>
              <a:rPr lang="en-US" sz="1000" i="1" dirty="0"/>
              <a:t>, 51</a:t>
            </a:r>
            <a:r>
              <a:rPr lang="en-US" sz="1000" dirty="0"/>
              <a:t>, 1236–1241. http://doi.org/10.1111/j.1528-1167.2009.02474.x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5"/>
              </a:rPr>
              <a:t>4</a:t>
            </a:r>
            <a:r>
              <a:rPr lang="en-US" sz="1000" dirty="0"/>
              <a:t>] Yang, P., Cornejo, K. M., </a:t>
            </a:r>
            <a:r>
              <a:rPr lang="en-US" sz="1000" dirty="0" err="1"/>
              <a:t>Sadow</a:t>
            </a:r>
            <a:r>
              <a:rPr lang="en-US" sz="1000" dirty="0"/>
              <a:t>, P. M., Cheng, L., Wang, M., Xiao, Y., … Wu, C.-L. (2014). Renal Cell Carcinoma in Tuberous Sclerosis Complex. The American Journal of Surgical </a:t>
            </a:r>
            <a:r>
              <a:rPr lang="en-US" sz="1000" i="1" dirty="0"/>
              <a:t>Pathology, 38</a:t>
            </a:r>
            <a:r>
              <a:rPr lang="en-US" sz="1000" dirty="0"/>
              <a:t>(7), 895–909. http://doi.org/10.1097/PAS.0000000000000237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6"/>
              </a:rPr>
              <a:t>5</a:t>
            </a:r>
            <a:r>
              <a:rPr lang="en-US" sz="1000" dirty="0"/>
              <a:t>] </a:t>
            </a:r>
            <a:r>
              <a:rPr lang="en-US" sz="1000" dirty="0" err="1"/>
              <a:t>Inoki</a:t>
            </a:r>
            <a:r>
              <a:rPr lang="en-US" sz="1000" dirty="0"/>
              <a:t>, K., </a:t>
            </a:r>
            <a:r>
              <a:rPr lang="en-US" sz="1000" dirty="0" err="1"/>
              <a:t>Corradetti</a:t>
            </a:r>
            <a:r>
              <a:rPr lang="en-US" sz="1000" dirty="0"/>
              <a:t>, M. N., Guan, K. (2005). Dysregulation of the TSC-</a:t>
            </a:r>
            <a:r>
              <a:rPr lang="en-US" sz="1000" dirty="0" err="1"/>
              <a:t>mTOR</a:t>
            </a:r>
            <a:r>
              <a:rPr lang="en-US" sz="1000" dirty="0"/>
              <a:t> pathway in human disease. </a:t>
            </a:r>
            <a:r>
              <a:rPr lang="en-US" sz="1000" i="1" dirty="0"/>
              <a:t>Nature Genetics</a:t>
            </a:r>
            <a:r>
              <a:rPr lang="en-US" sz="1000" dirty="0"/>
              <a:t> 37, 19-24. http://doi.org/10.1038/ng1494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7"/>
              </a:rPr>
              <a:t>6</a:t>
            </a:r>
            <a:r>
              <a:rPr lang="en-US" sz="1000" dirty="0"/>
              <a:t>] Roach, E.S., Gomez, Manuel, R., Northup, H. (1998). Tuberous Sclerosis Complex Consensus Conference: Revised Clinical Diagnostic Criteria. </a:t>
            </a:r>
            <a:r>
              <a:rPr lang="en-US" sz="1000" i="1" dirty="0"/>
              <a:t>Journal of Child Neurology, 13</a:t>
            </a:r>
            <a:r>
              <a:rPr lang="en-US" sz="1000" dirty="0"/>
              <a:t>(12) 624-628. http://doi.org/10.1177/088307389801301206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8"/>
              </a:rPr>
              <a:t>7</a:t>
            </a:r>
            <a:r>
              <a:rPr lang="en-US" sz="1000" dirty="0"/>
              <a:t>] Kwiatkowski, D. J., Palmer, M. R., </a:t>
            </a:r>
            <a:r>
              <a:rPr lang="en-US" sz="1000" dirty="0" err="1"/>
              <a:t>Jozwiak</a:t>
            </a:r>
            <a:r>
              <a:rPr lang="en-US" sz="1000" dirty="0"/>
              <a:t>, S., </a:t>
            </a:r>
            <a:r>
              <a:rPr lang="en-US" sz="1000" dirty="0" err="1"/>
              <a:t>Bissler</a:t>
            </a:r>
            <a:r>
              <a:rPr lang="en-US" sz="1000" dirty="0"/>
              <a:t>, J., et al. (2015). Response to </a:t>
            </a:r>
            <a:r>
              <a:rPr lang="en-US" sz="1000" dirty="0" err="1"/>
              <a:t>everolimus</a:t>
            </a:r>
            <a:r>
              <a:rPr lang="en-US" sz="1000" dirty="0"/>
              <a:t> is seen in TSC-associated SEGAs and </a:t>
            </a:r>
            <a:r>
              <a:rPr lang="en-US" sz="1000" dirty="0" err="1"/>
              <a:t>angiomyolipomas</a:t>
            </a:r>
            <a:r>
              <a:rPr lang="en-US" sz="1000" dirty="0"/>
              <a:t> independent of mutation type and site in TSC1 and TSC2. </a:t>
            </a:r>
            <a:r>
              <a:rPr lang="en-US" sz="1000" i="1" dirty="0"/>
              <a:t>European Journal of Human Genetics 23</a:t>
            </a:r>
            <a:r>
              <a:rPr lang="en-US" sz="1000" dirty="0"/>
              <a:t>, 1665–1672. http://doi.org/10.1038/ejhg.2015.47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9"/>
              </a:rPr>
              <a:t>8</a:t>
            </a:r>
            <a:r>
              <a:rPr lang="en-US" sz="1000" dirty="0"/>
              <a:t>] Qin, W., Kozlowski, P., Taillon, B.E. et al. (2010). Ultra deep sequencing detects a low rate of mosaic mutations in tuberous sclerosis complex. </a:t>
            </a:r>
            <a:r>
              <a:rPr lang="en-US" sz="1000" i="1" dirty="0"/>
              <a:t>Human Genetics, 127</a:t>
            </a:r>
            <a:r>
              <a:rPr lang="en-US" sz="1000" dirty="0"/>
              <a:t>(5), 573-582. http://doi.org/10.1007/s00439-010-0801-z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0"/>
              </a:rPr>
              <a:t>9</a:t>
            </a:r>
            <a:r>
              <a:rPr lang="en-US" sz="1000" dirty="0"/>
              <a:t>] Tyburczy M. E., Dies K. A., Glass J., </a:t>
            </a:r>
            <a:r>
              <a:rPr lang="en-US" sz="1000" dirty="0" err="1"/>
              <a:t>Camposano</a:t>
            </a:r>
            <a:r>
              <a:rPr lang="en-US" sz="1000" dirty="0"/>
              <a:t> S., Chekaluk Y., et al. (2015) Mosaic and </a:t>
            </a:r>
            <a:r>
              <a:rPr lang="en-US" sz="1000" dirty="0" err="1"/>
              <a:t>Intronic</a:t>
            </a:r>
            <a:r>
              <a:rPr lang="en-US" sz="1000" dirty="0"/>
              <a:t> Mutations in TSC1/TSC2 Explain the Majority of TSC Patients with No Mutation Identified by Conventional Testing.</a:t>
            </a:r>
            <a:r>
              <a:rPr lang="en-US" sz="1000" i="1" dirty="0"/>
              <a:t> PLOS Genetics 11</a:t>
            </a:r>
            <a:r>
              <a:rPr lang="en-US" sz="1000" dirty="0"/>
              <a:t>(11): e1005637. http://doi.org/10.1371/journal.pgen.1005637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1"/>
              </a:rPr>
              <a:t>1</a:t>
            </a:r>
            <a:r>
              <a:rPr lang="en-US" sz="1000" dirty="0"/>
              <a:t>0] Giannikou K., </a:t>
            </a:r>
            <a:r>
              <a:rPr lang="en-US" sz="1000" dirty="0" err="1"/>
              <a:t>Malinowska</a:t>
            </a:r>
            <a:r>
              <a:rPr lang="en-US" sz="1000" dirty="0"/>
              <a:t> I. A., Pugh T. J., Yan R., Tseng Y. Y., et al. (2016). Whole Exome Sequencing Identifies TSC1/TSC2 </a:t>
            </a:r>
            <a:r>
              <a:rPr lang="en-US" sz="1000" dirty="0" err="1"/>
              <a:t>Biallelic</a:t>
            </a:r>
            <a:r>
              <a:rPr lang="en-US" sz="1000" dirty="0"/>
              <a:t> Loss as the Primary and Sufficient Driver Event for Renal </a:t>
            </a:r>
            <a:r>
              <a:rPr lang="en-US" sz="1000" dirty="0" err="1"/>
              <a:t>Angiomyolipoma</a:t>
            </a:r>
            <a:r>
              <a:rPr lang="en-US" sz="1000" dirty="0"/>
              <a:t> Development.</a:t>
            </a:r>
            <a:r>
              <a:rPr lang="en-US" sz="1000" i="1" dirty="0"/>
              <a:t> PLOS Genetics 12</a:t>
            </a:r>
            <a:r>
              <a:rPr lang="en-US" sz="1000" dirty="0"/>
              <a:t>(8): e1006242. http://doi.org/0.1371/journal.pgen.1006242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2"/>
              </a:rPr>
              <a:t>1</a:t>
            </a:r>
            <a:r>
              <a:rPr lang="en-US" sz="1000" dirty="0"/>
              <a:t>1] </a:t>
            </a:r>
            <a:r>
              <a:rPr lang="en-US" sz="1000" dirty="0" err="1"/>
              <a:t>Crino</a:t>
            </a:r>
            <a:r>
              <a:rPr lang="en-US" sz="1000" dirty="0"/>
              <a:t>, P. B., </a:t>
            </a:r>
            <a:r>
              <a:rPr lang="en-US" sz="1000" dirty="0" err="1"/>
              <a:t>Aronica</a:t>
            </a:r>
            <a:r>
              <a:rPr lang="en-US" sz="1000" dirty="0"/>
              <a:t>, E., </a:t>
            </a:r>
            <a:r>
              <a:rPr lang="en-US" sz="1000" dirty="0" err="1"/>
              <a:t>Baltuch</a:t>
            </a:r>
            <a:r>
              <a:rPr lang="en-US" sz="1000" dirty="0"/>
              <a:t>, G., &amp; </a:t>
            </a:r>
            <a:r>
              <a:rPr lang="en-US" sz="1000" dirty="0" err="1"/>
              <a:t>Nathanson</a:t>
            </a:r>
            <a:r>
              <a:rPr lang="en-US" sz="1000" dirty="0"/>
              <a:t>, K. L. (2010). </a:t>
            </a:r>
            <a:r>
              <a:rPr lang="en-US" sz="1000" dirty="0" err="1"/>
              <a:t>Biallelic</a:t>
            </a:r>
            <a:r>
              <a:rPr lang="en-US" sz="1000" dirty="0"/>
              <a:t> </a:t>
            </a:r>
            <a:r>
              <a:rPr lang="en-US" sz="1000" i="1" dirty="0"/>
              <a:t>TSC</a:t>
            </a:r>
            <a:r>
              <a:rPr lang="en-US" sz="1000" dirty="0"/>
              <a:t> gene inactivation in tuberous sclerosis complex. </a:t>
            </a:r>
            <a:r>
              <a:rPr lang="en-US" sz="1000" i="1" dirty="0"/>
              <a:t>Neurology</a:t>
            </a:r>
            <a:r>
              <a:rPr lang="en-US" sz="1000" dirty="0"/>
              <a:t>, </a:t>
            </a:r>
            <a:r>
              <a:rPr lang="en-US" sz="1000" i="1" dirty="0"/>
              <a:t>74</a:t>
            </a:r>
            <a:r>
              <a:rPr lang="en-US" sz="1000" dirty="0"/>
              <a:t>(21), 1716–1723. http://doi.org/10.1212/WNL.0b013e3181e04325</a:t>
            </a:r>
            <a:br>
              <a:rPr lang="en-US" sz="1000" dirty="0"/>
            </a:br>
            <a:r>
              <a:rPr lang="en-US" sz="1000" dirty="0"/>
              <a:t>[</a:t>
            </a:r>
            <a:r>
              <a:rPr lang="en-US" sz="1000" dirty="0">
                <a:hlinkClick r:id="rId13"/>
              </a:rPr>
              <a:t>1</a:t>
            </a:r>
            <a:r>
              <a:rPr lang="en-US" sz="1000" dirty="0"/>
              <a:t>2] Foulkes, W. D., &amp; Real, F. X. (2013). Many mosaic mutations. </a:t>
            </a:r>
            <a:r>
              <a:rPr lang="en-US" sz="1000" i="1" dirty="0"/>
              <a:t>Current Oncology, 20</a:t>
            </a:r>
            <a:r>
              <a:rPr lang="en-US" sz="1000" dirty="0"/>
              <a:t>(2), 85–87. </a:t>
            </a:r>
            <a:r>
              <a:rPr lang="en-US" sz="1000" dirty="0">
                <a:hlinkClick r:id="rId13"/>
              </a:rPr>
              <a:t>http://</a:t>
            </a:r>
            <a:r>
              <a:rPr lang="en-US" sz="1000" dirty="0" smtClean="0">
                <a:hlinkClick r:id="rId13"/>
              </a:rPr>
              <a:t>doi.org/10.3747/co.20.1449</a:t>
            </a:r>
            <a:endParaRPr lang="en-US" sz="1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/>
              <a:t>[13] </a:t>
            </a:r>
            <a:r>
              <a:rPr lang="en-US" sz="1000" dirty="0"/>
              <a:t>Tee AR, Manning BD, Roux PP, </a:t>
            </a:r>
            <a:r>
              <a:rPr lang="en-US" sz="1000" dirty="0" err="1"/>
              <a:t>Cantley</a:t>
            </a:r>
            <a:r>
              <a:rPr lang="en-US" sz="1000" dirty="0"/>
              <a:t> LC, </a:t>
            </a:r>
            <a:r>
              <a:rPr lang="en-US" sz="1000" dirty="0" err="1"/>
              <a:t>Blenis</a:t>
            </a:r>
            <a:r>
              <a:rPr lang="en-US" sz="1000" dirty="0"/>
              <a:t> J (2003) Tuberous sclerosis complex gene products, </a:t>
            </a:r>
            <a:r>
              <a:rPr lang="en-US" sz="1000" dirty="0" err="1"/>
              <a:t>tuberin</a:t>
            </a:r>
            <a:r>
              <a:rPr lang="en-US" sz="1000" dirty="0"/>
              <a:t> and </a:t>
            </a:r>
            <a:r>
              <a:rPr lang="en-US" sz="1000" dirty="0" err="1"/>
              <a:t>hamartin</a:t>
            </a:r>
            <a:r>
              <a:rPr lang="en-US" sz="1000" dirty="0"/>
              <a:t>, control </a:t>
            </a:r>
            <a:r>
              <a:rPr lang="en-US" sz="1000" dirty="0" err="1"/>
              <a:t>mTOR</a:t>
            </a:r>
            <a:r>
              <a:rPr lang="en-US" sz="1000" dirty="0"/>
              <a:t> signaling by acting as a </a:t>
            </a:r>
            <a:r>
              <a:rPr lang="en-US" sz="1000" dirty="0" err="1"/>
              <a:t>GTPase</a:t>
            </a:r>
            <a:r>
              <a:rPr lang="en-US" sz="1000" dirty="0"/>
              <a:t>-activating protein complex toward </a:t>
            </a:r>
            <a:r>
              <a:rPr lang="en-US" sz="1000" dirty="0" err="1"/>
              <a:t>Rheb</a:t>
            </a:r>
            <a:r>
              <a:rPr lang="en-US" sz="1000" dirty="0"/>
              <a:t>. </a:t>
            </a:r>
            <a:r>
              <a:rPr lang="en-US" sz="1000" i="1" dirty="0" err="1"/>
              <a:t>Curr</a:t>
            </a:r>
            <a:r>
              <a:rPr lang="en-US" sz="1000" i="1" dirty="0"/>
              <a:t> </a:t>
            </a:r>
            <a:r>
              <a:rPr lang="en-US" sz="1000" i="1" dirty="0" err="1"/>
              <a:t>Biol</a:t>
            </a:r>
            <a:r>
              <a:rPr lang="en-US" sz="1000" i="1" dirty="0"/>
              <a:t> 13</a:t>
            </a:r>
            <a:r>
              <a:rPr lang="en-US" sz="1000" dirty="0"/>
              <a:t>(15), 1259–68. </a:t>
            </a:r>
            <a:r>
              <a:rPr lang="en-US" sz="1000" dirty="0">
                <a:hlinkClick r:id="rId14"/>
              </a:rPr>
              <a:t>http://doi.org/10.1016/S0960-9822(03)00506-2</a:t>
            </a:r>
            <a:r>
              <a:rPr lang="en-US" sz="1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/>
              <a:t>[14]</a:t>
            </a:r>
            <a:r>
              <a:rPr lang="en-US" sz="1000" dirty="0"/>
              <a:t> Giannikou K, </a:t>
            </a:r>
            <a:r>
              <a:rPr lang="en-US" sz="1000" dirty="0" err="1"/>
              <a:t>Malinowska</a:t>
            </a:r>
            <a:r>
              <a:rPr lang="en-US" sz="1000" dirty="0"/>
              <a:t> IA, Pugh TJ, Yan R, Tseng Y-Y, Oh C, et al. (2016) Whole Exome Sequencing Identifies TSC1/TSC2 </a:t>
            </a:r>
            <a:r>
              <a:rPr lang="en-US" sz="1000" dirty="0" err="1"/>
              <a:t>Biallelic</a:t>
            </a:r>
            <a:r>
              <a:rPr lang="en-US" sz="1000" dirty="0"/>
              <a:t> Loss as the Primary and Sufficient Driver Event for Renal </a:t>
            </a:r>
            <a:r>
              <a:rPr lang="en-US" sz="1000" dirty="0" err="1"/>
              <a:t>Angiomyolipoma</a:t>
            </a:r>
            <a:r>
              <a:rPr lang="en-US" sz="1000" dirty="0"/>
              <a:t> Development. </a:t>
            </a:r>
            <a:r>
              <a:rPr lang="en-US" sz="1000" dirty="0" err="1"/>
              <a:t>PLoS</a:t>
            </a:r>
            <a:r>
              <a:rPr lang="en-US" sz="1000" dirty="0"/>
              <a:t> Genet 12(8): e1006242. http://doi.org/10.1371/journal.pgen.1006242</a:t>
            </a:r>
            <a:br>
              <a:rPr lang="en-US" sz="1000" dirty="0"/>
            </a:br>
            <a:r>
              <a:rPr lang="en-US" sz="1000" dirty="0" smtClean="0"/>
              <a:t>[15</a:t>
            </a:r>
            <a:r>
              <a:rPr lang="en-US" sz="1000" dirty="0"/>
              <a:t> Tyburczy ME, Dies KA, Glass J, </a:t>
            </a:r>
            <a:r>
              <a:rPr lang="en-US" sz="1000" dirty="0" err="1"/>
              <a:t>Camposano</a:t>
            </a:r>
            <a:r>
              <a:rPr lang="en-US" sz="1000" dirty="0"/>
              <a:t> S, Chekaluk Y, </a:t>
            </a:r>
            <a:r>
              <a:rPr lang="en-US" sz="1000" dirty="0" err="1"/>
              <a:t>Thorner</a:t>
            </a:r>
            <a:r>
              <a:rPr lang="en-US" sz="1000" dirty="0"/>
              <a:t> AR, et al. (2015) Mosaic and </a:t>
            </a:r>
            <a:r>
              <a:rPr lang="en-US" sz="1000" dirty="0" err="1"/>
              <a:t>Intronic</a:t>
            </a:r>
            <a:r>
              <a:rPr lang="en-US" sz="1000" dirty="0"/>
              <a:t> Mutations in </a:t>
            </a:r>
            <a:r>
              <a:rPr lang="en-US" sz="1000" i="1" dirty="0"/>
              <a:t>TSC1/TSC2</a:t>
            </a:r>
            <a:r>
              <a:rPr lang="en-US" sz="1000" dirty="0"/>
              <a:t> Explain the Majority of TSC Patients with No Mutation Identified by Conventional Testing. </a:t>
            </a:r>
            <a:r>
              <a:rPr lang="en-US" sz="1000" i="1" dirty="0" err="1"/>
              <a:t>PLoS</a:t>
            </a:r>
            <a:r>
              <a:rPr lang="en-US" sz="1000" i="1" dirty="0"/>
              <a:t> Genet 11</a:t>
            </a:r>
            <a:r>
              <a:rPr lang="en-US" sz="1000" dirty="0"/>
              <a:t>(11): e1005637. http://doi.org/10.1371/journal.pgen.1005637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32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Video References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​Novartis, https://</a:t>
            </a:r>
            <a:r>
              <a:rPr lang="en-US" dirty="0" smtClean="0"/>
              <a:t>www.youtube.com/watch?v=0WOAv3O_Vb8&amp;t=25s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Image References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Header/Footer: https://www.cultivariable.com/buyers-guide-for-andean-roots-and-tubers/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Dr. House: http://www.housemd-guide.com/timeline-ep.php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Mosaic: https://www.pinterest.com/pin/292100725800999804/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Fig 1:http</a:t>
            </a:r>
            <a:r>
              <a:rPr lang="en-US" dirty="0"/>
              <a:t>://www.daviddarling.info/images/autosomal_dominant.jpg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Fig 2: http://ib.bioninja.com.au/standard-level/topic-3-genetics/34-inheritance/mosaicism.html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Fig 3: https://en.wikipedia.org/wiki/Everolimus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Forehead plaque: http://www.medicinenet.com/image-collection/tuberous_sclerosis_fibrous_plaque_picture/picture.htm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Fig 4: http://www.lsi.umich.edu/inoki-lab/inoki-lab-research, [12]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FacialAngiofibroma</a:t>
            </a:r>
            <a:r>
              <a:rPr lang="en-US" dirty="0"/>
              <a:t>: http://www.wikidoc.org/index.php/Tuberous_sclerosis_physical_examination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Retinal Nodular hamartoma: http://flylib.com/books/en/3.283.1.13/1/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Cortical tuber: http://frontalcortex.com/?page=oll&amp;topic=24&amp;qid=479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SEN: http://neuropathology-web.org/chapter7/chapter7aTumorsgeneral.html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SEGA: ​http://www.webpathology.com/image.asp?case=742&amp;n=2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​Cardiac </a:t>
            </a:r>
            <a:r>
              <a:rPr lang="en-US" dirty="0" err="1"/>
              <a:t>Rhabdomyoma</a:t>
            </a:r>
            <a:r>
              <a:rPr lang="en-US" dirty="0"/>
              <a:t>: ​http://neuropathology-web.org/chapter7/images7/7-ts-heartmicro.jpg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Hypomelanotic</a:t>
            </a:r>
            <a:r>
              <a:rPr lang="en-US" dirty="0"/>
              <a:t> macules: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Shagreen patch: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LAM: https://upload.wikimedia.org/wikipedia/commons/4/44/Lymphangioleiomyomatosis_-_very_high_mag.jpg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Cardiac </a:t>
            </a:r>
            <a:r>
              <a:rPr lang="en-US" dirty="0" err="1"/>
              <a:t>rhabdomyoma</a:t>
            </a:r>
            <a:r>
              <a:rPr lang="en-US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​Renal </a:t>
            </a:r>
            <a:r>
              <a:rPr lang="en-US" dirty="0" err="1"/>
              <a:t>angiomyolipoma</a:t>
            </a:r>
            <a:r>
              <a:rPr lang="en-US" dirty="0"/>
              <a:t>: http://www.webpathology.com/image.asp?case=71&amp;n=5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Nontraumatic</a:t>
            </a:r>
            <a:r>
              <a:rPr lang="en-US" dirty="0"/>
              <a:t> </a:t>
            </a:r>
            <a:r>
              <a:rPr lang="en-US" dirty="0" err="1"/>
              <a:t>ungual</a:t>
            </a:r>
            <a:r>
              <a:rPr lang="en-US" dirty="0"/>
              <a:t>/</a:t>
            </a:r>
            <a:r>
              <a:rPr lang="en-US" dirty="0" err="1"/>
              <a:t>periungual</a:t>
            </a:r>
            <a:r>
              <a:rPr lang="en-US" dirty="0"/>
              <a:t> fibroma: ​</a:t>
            </a:r>
          </a:p>
        </p:txBody>
      </p:sp>
    </p:spTree>
    <p:extLst>
      <p:ext uri="{BB962C8B-B14F-4D97-AF65-F5344CB8AC3E}">
        <p14:creationId xmlns:p14="http://schemas.microsoft.com/office/powerpoint/2010/main" val="247573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67" y="1690689"/>
            <a:ext cx="6616666" cy="46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...so what is tuberous sclerosis complex (TSC)?</a:t>
            </a:r>
          </a:p>
        </p:txBody>
      </p:sp>
    </p:spTree>
    <p:extLst>
      <p:ext uri="{BB962C8B-B14F-4D97-AF65-F5344CB8AC3E}">
        <p14:creationId xmlns:p14="http://schemas.microsoft.com/office/powerpoint/2010/main" val="13274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8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...so what is tuberous sclerosis complex (TSC)?</a:t>
            </a:r>
          </a:p>
        </p:txBody>
      </p:sp>
      <p:pic>
        <p:nvPicPr>
          <p:cNvPr id="512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3" y="1690689"/>
            <a:ext cx="3731172" cy="48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332884"/>
            <a:ext cx="4950283" cy="296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4" r="16024"/>
          <a:stretch/>
        </p:blipFill>
        <p:spPr>
          <a:xfrm>
            <a:off x="197148" y="2078396"/>
            <a:ext cx="2815221" cy="28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4" r="16024"/>
          <a:stretch/>
        </p:blipFill>
        <p:spPr>
          <a:xfrm>
            <a:off x="197148" y="2078396"/>
            <a:ext cx="2815221" cy="2815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16392"/>
          <a:stretch/>
        </p:blipFill>
        <p:spPr>
          <a:xfrm>
            <a:off x="3188236" y="2078395"/>
            <a:ext cx="2815221" cy="28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6944" r="5660" b="2463"/>
          <a:stretch/>
        </p:blipFill>
        <p:spPr>
          <a:xfrm>
            <a:off x="6211616" y="2078394"/>
            <a:ext cx="2752940" cy="281522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4" r="16024"/>
          <a:stretch/>
        </p:blipFill>
        <p:spPr>
          <a:xfrm>
            <a:off x="197148" y="2078396"/>
            <a:ext cx="2815221" cy="2815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16392"/>
          <a:stretch/>
        </p:blipFill>
        <p:spPr>
          <a:xfrm>
            <a:off x="3188236" y="2078395"/>
            <a:ext cx="2815221" cy="28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://plasticsurgerykey.com/wp-content/uploads/2016/12/0058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4" b="9574"/>
          <a:stretch/>
        </p:blipFill>
        <p:spPr bwMode="auto">
          <a:xfrm>
            <a:off x="535719" y="2036424"/>
            <a:ext cx="3502025" cy="32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...so what is tuberous sclerosis complex (TSC)?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shagreen pat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28802" r="32834"/>
          <a:stretch/>
        </p:blipFill>
        <p:spPr bwMode="auto">
          <a:xfrm>
            <a:off x="5270642" y="2036424"/>
            <a:ext cx="3244708" cy="328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lasticsurgerykey.com/wp-content/uploads/2016/12/0058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4" b="9574"/>
          <a:stretch/>
        </p:blipFill>
        <p:spPr bwMode="auto">
          <a:xfrm>
            <a:off x="535719" y="2036424"/>
            <a:ext cx="3502025" cy="32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453</Words>
  <Application>Microsoft Office PowerPoint</Application>
  <PresentationFormat>On-screen Show (4:3)</PresentationFormat>
  <Paragraphs>114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Potatoes? Tuberculosis? Cancer? not quite...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...so what is tuberous sclerosis complex (TSC)?</vt:lpstr>
      <vt:lpstr>TSC2 Gene chr16:2,095,990-2,140,713</vt:lpstr>
      <vt:lpstr>TSC2 is well conserved</vt:lpstr>
      <vt:lpstr>Phylogeny</vt:lpstr>
      <vt:lpstr>Protein interactions</vt:lpstr>
      <vt:lpstr>Gap in knowledge</vt:lpstr>
      <vt:lpstr>Hypothesis</vt:lpstr>
      <vt:lpstr>Aim 1</vt:lpstr>
      <vt:lpstr>Aim 2</vt:lpstr>
      <vt:lpstr>Aim 3</vt:lpstr>
      <vt:lpstr>Future Directions</vt:lpstr>
      <vt:lpstr>References</vt:lpstr>
      <vt:lpstr>Image References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Yan</dc:creator>
  <cp:lastModifiedBy>Rachel Yan</cp:lastModifiedBy>
  <cp:revision>29</cp:revision>
  <dcterms:created xsi:type="dcterms:W3CDTF">2017-02-16T22:12:55Z</dcterms:created>
  <dcterms:modified xsi:type="dcterms:W3CDTF">2017-02-21T23:02:08Z</dcterms:modified>
</cp:coreProperties>
</file>