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56" r:id="rId2"/>
    <p:sldId id="329" r:id="rId3"/>
    <p:sldId id="327" r:id="rId4"/>
    <p:sldId id="271" r:id="rId5"/>
    <p:sldId id="328" r:id="rId6"/>
    <p:sldId id="347" r:id="rId7"/>
    <p:sldId id="257" r:id="rId8"/>
    <p:sldId id="323" r:id="rId9"/>
    <p:sldId id="351" r:id="rId10"/>
    <p:sldId id="307" r:id="rId11"/>
    <p:sldId id="312" r:id="rId12"/>
    <p:sldId id="348" r:id="rId13"/>
    <p:sldId id="333" r:id="rId14"/>
    <p:sldId id="349" r:id="rId15"/>
    <p:sldId id="325" r:id="rId16"/>
    <p:sldId id="354" r:id="rId17"/>
    <p:sldId id="353" r:id="rId18"/>
    <p:sldId id="352" r:id="rId19"/>
    <p:sldId id="355" r:id="rId20"/>
    <p:sldId id="334" r:id="rId21"/>
    <p:sldId id="357" r:id="rId22"/>
    <p:sldId id="356" r:id="rId23"/>
    <p:sldId id="300" r:id="rId24"/>
    <p:sldId id="298" r:id="rId25"/>
    <p:sldId id="299" r:id="rId26"/>
    <p:sldId id="360" r:id="rId27"/>
    <p:sldId id="359" r:id="rId28"/>
    <p:sldId id="358" r:id="rId29"/>
    <p:sldId id="368" r:id="rId30"/>
    <p:sldId id="363" r:id="rId31"/>
    <p:sldId id="364" r:id="rId32"/>
    <p:sldId id="365" r:id="rId33"/>
    <p:sldId id="369" r:id="rId34"/>
    <p:sldId id="371" r:id="rId35"/>
    <p:sldId id="370" r:id="rId36"/>
    <p:sldId id="366" r:id="rId37"/>
    <p:sldId id="372" r:id="rId38"/>
    <p:sldId id="373" r:id="rId39"/>
    <p:sldId id="361" r:id="rId40"/>
    <p:sldId id="280" r:id="rId41"/>
    <p:sldId id="306" r:id="rId42"/>
    <p:sldId id="36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7D7"/>
    <a:srgbClr val="008080"/>
    <a:srgbClr val="7030A0"/>
    <a:srgbClr val="00B0F0"/>
    <a:srgbClr val="00B050"/>
    <a:srgbClr val="7F7F7F"/>
    <a:srgbClr val="FF0000"/>
    <a:srgbClr val="FFFFFF"/>
    <a:srgbClr val="CCFF66"/>
    <a:srgbClr val="73B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1" autoAdjust="0"/>
    <p:restoredTop sz="90017" autoAdjust="0"/>
  </p:normalViewPr>
  <p:slideViewPr>
    <p:cSldViewPr snapToGrid="0" showGuides="1">
      <p:cViewPr varScale="1">
        <p:scale>
          <a:sx n="52" d="100"/>
          <a:sy n="52" d="100"/>
        </p:scale>
        <p:origin x="952" y="56"/>
      </p:cViewPr>
      <p:guideLst>
        <p:guide orient="horz" pos="42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E12EC-D1FE-4B91-82C5-D7653466818E}" type="doc">
      <dgm:prSet loTypeId="urn:microsoft.com/office/officeart/2008/layout/PictureLineup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9F83863-4C49-455E-B91E-FED239BDF380}">
      <dgm:prSet phldrT="[Text]"/>
      <dgm:spPr/>
      <dgm:t>
        <a:bodyPr/>
        <a:lstStyle/>
        <a:p>
          <a:pPr algn="ctr"/>
          <a:r>
            <a:rPr lang="en-US" sz="2200" b="1" dirty="0" smtClean="0"/>
            <a:t>Molecular function</a:t>
          </a:r>
          <a:endParaRPr lang="en-US" sz="2200" b="1" dirty="0"/>
        </a:p>
      </dgm:t>
    </dgm:pt>
    <dgm:pt modelId="{C790F5F2-54A0-4A5A-A428-826483F676AA}" type="parTrans" cxnId="{BFB6BE44-8A37-4738-A74D-362140DCC45B}">
      <dgm:prSet/>
      <dgm:spPr/>
      <dgm:t>
        <a:bodyPr/>
        <a:lstStyle/>
        <a:p>
          <a:endParaRPr lang="en-US"/>
        </a:p>
      </dgm:t>
    </dgm:pt>
    <dgm:pt modelId="{0E368F9F-7FFE-4FB2-881F-C5938668F3B9}" type="sibTrans" cxnId="{BFB6BE44-8A37-4738-A74D-362140DCC45B}">
      <dgm:prSet/>
      <dgm:spPr/>
      <dgm:t>
        <a:bodyPr/>
        <a:lstStyle/>
        <a:p>
          <a:endParaRPr lang="en-US"/>
        </a:p>
      </dgm:t>
    </dgm:pt>
    <dgm:pt modelId="{1B8ED574-E37E-466E-8303-7F10F9E0546F}">
      <dgm:prSet phldrT="[Text]"/>
      <dgm:spPr/>
      <dgm:t>
        <a:bodyPr/>
        <a:lstStyle/>
        <a:p>
          <a:pPr algn="ctr"/>
          <a:r>
            <a:rPr lang="en-US" sz="2200" b="1" dirty="0" smtClean="0"/>
            <a:t>Biological Process</a:t>
          </a:r>
          <a:endParaRPr lang="en-US" sz="2200" b="1" dirty="0"/>
        </a:p>
      </dgm:t>
    </dgm:pt>
    <dgm:pt modelId="{CB9C2C02-2312-4CCC-8495-DB4EC0311382}" type="parTrans" cxnId="{5952F3CF-96D8-4DD3-A345-219AC4D4D88D}">
      <dgm:prSet/>
      <dgm:spPr/>
      <dgm:t>
        <a:bodyPr/>
        <a:lstStyle/>
        <a:p>
          <a:endParaRPr lang="en-US"/>
        </a:p>
      </dgm:t>
    </dgm:pt>
    <dgm:pt modelId="{43823046-9C64-4693-B7F6-E3DB71F9E162}" type="sibTrans" cxnId="{5952F3CF-96D8-4DD3-A345-219AC4D4D88D}">
      <dgm:prSet/>
      <dgm:spPr/>
      <dgm:t>
        <a:bodyPr/>
        <a:lstStyle/>
        <a:p>
          <a:endParaRPr lang="en-US"/>
        </a:p>
      </dgm:t>
    </dgm:pt>
    <dgm:pt modelId="{41028B10-5FD7-4B7B-A327-28C107B8FC72}">
      <dgm:prSet phldrT="[Text]" custT="1"/>
      <dgm:spPr/>
      <dgm:t>
        <a:bodyPr/>
        <a:lstStyle/>
        <a:p>
          <a:pPr algn="ctr"/>
          <a:r>
            <a:rPr lang="en-US" sz="2200" b="1" dirty="0" smtClean="0"/>
            <a:t>Cellular Component</a:t>
          </a:r>
          <a:endParaRPr lang="en-US" sz="2200" b="1" dirty="0"/>
        </a:p>
      </dgm:t>
    </dgm:pt>
    <dgm:pt modelId="{D05CF540-C858-4C2A-8930-7FC77EBA95A3}" type="parTrans" cxnId="{1B3A9803-A710-40A0-826B-82862E07C6D7}">
      <dgm:prSet/>
      <dgm:spPr/>
      <dgm:t>
        <a:bodyPr/>
        <a:lstStyle/>
        <a:p>
          <a:endParaRPr lang="en-US"/>
        </a:p>
      </dgm:t>
    </dgm:pt>
    <dgm:pt modelId="{F3A9FC5D-2546-43A4-9ACA-C5935889CF43}" type="sibTrans" cxnId="{1B3A9803-A710-40A0-826B-82862E07C6D7}">
      <dgm:prSet/>
      <dgm:spPr/>
      <dgm:t>
        <a:bodyPr/>
        <a:lstStyle/>
        <a:p>
          <a:endParaRPr lang="en-US"/>
        </a:p>
      </dgm:t>
    </dgm:pt>
    <dgm:pt modelId="{5CAD5ECB-6E79-400C-B60D-F840F6214356}">
      <dgm:prSet custT="1"/>
      <dgm:spPr/>
      <dgm:t>
        <a:bodyPr/>
        <a:lstStyle/>
        <a:p>
          <a:pPr algn="l"/>
          <a:r>
            <a:rPr lang="en-US" sz="2000" b="1" dirty="0" smtClean="0">
              <a:solidFill>
                <a:srgbClr val="00B050"/>
              </a:solidFill>
            </a:rPr>
            <a:t>Protein binding</a:t>
          </a:r>
          <a:endParaRPr lang="en-US" sz="2000" b="1" dirty="0">
            <a:solidFill>
              <a:srgbClr val="00B050"/>
            </a:solidFill>
          </a:endParaRPr>
        </a:p>
      </dgm:t>
    </dgm:pt>
    <dgm:pt modelId="{59621975-88CC-4D1D-9B21-F12798B2CDE1}" type="parTrans" cxnId="{57956ED3-DAA4-4021-8AE8-DBC7DC69D238}">
      <dgm:prSet/>
      <dgm:spPr/>
      <dgm:t>
        <a:bodyPr/>
        <a:lstStyle/>
        <a:p>
          <a:endParaRPr lang="en-US"/>
        </a:p>
      </dgm:t>
    </dgm:pt>
    <dgm:pt modelId="{2BB210AB-6AD1-42C9-9B12-868A924CA3F3}" type="sibTrans" cxnId="{57956ED3-DAA4-4021-8AE8-DBC7DC69D238}">
      <dgm:prSet/>
      <dgm:spPr/>
      <dgm:t>
        <a:bodyPr/>
        <a:lstStyle/>
        <a:p>
          <a:endParaRPr lang="en-US"/>
        </a:p>
      </dgm:t>
    </dgm:pt>
    <dgm:pt modelId="{30F7AF86-9FBB-46FF-B093-2514D681182D}">
      <dgm:prSet custT="1"/>
      <dgm:spPr/>
      <dgm:t>
        <a:bodyPr/>
        <a:lstStyle/>
        <a:p>
          <a:pPr algn="l"/>
          <a:r>
            <a:rPr lang="en-US" sz="2000" dirty="0" err="1" smtClean="0"/>
            <a:t>GTPase</a:t>
          </a:r>
          <a:r>
            <a:rPr lang="en-US" sz="2000" dirty="0" smtClean="0"/>
            <a:t> activator</a:t>
          </a:r>
          <a:endParaRPr lang="en-US" sz="2000" dirty="0"/>
        </a:p>
      </dgm:t>
    </dgm:pt>
    <dgm:pt modelId="{D7167A90-3F87-44F1-ADF3-DD4217375A53}" type="parTrans" cxnId="{9DBCB11F-E13B-4422-A499-D1BD5A29645C}">
      <dgm:prSet/>
      <dgm:spPr/>
      <dgm:t>
        <a:bodyPr/>
        <a:lstStyle/>
        <a:p>
          <a:endParaRPr lang="en-US"/>
        </a:p>
      </dgm:t>
    </dgm:pt>
    <dgm:pt modelId="{4B576523-2630-4D5F-8A56-A61DC25C1D53}" type="sibTrans" cxnId="{9DBCB11F-E13B-4422-A499-D1BD5A29645C}">
      <dgm:prSet/>
      <dgm:spPr/>
      <dgm:t>
        <a:bodyPr/>
        <a:lstStyle/>
        <a:p>
          <a:endParaRPr lang="en-US"/>
        </a:p>
      </dgm:t>
    </dgm:pt>
    <dgm:pt modelId="{D2DE181D-35AA-40F4-B3FA-24BD1BD3C9D7}">
      <dgm:prSet custT="1"/>
      <dgm:spPr/>
      <dgm:t>
        <a:bodyPr/>
        <a:lstStyle/>
        <a:p>
          <a:pPr algn="l"/>
          <a:r>
            <a:rPr lang="en-US" sz="2000" b="1" dirty="0" smtClean="0">
              <a:solidFill>
                <a:srgbClr val="00B050"/>
              </a:solidFill>
            </a:rPr>
            <a:t>Nitrogen compound metabolic process</a:t>
          </a:r>
          <a:endParaRPr lang="en-US" sz="2000" b="1" dirty="0">
            <a:solidFill>
              <a:srgbClr val="00B050"/>
            </a:solidFill>
          </a:endParaRPr>
        </a:p>
      </dgm:t>
    </dgm:pt>
    <dgm:pt modelId="{6E60154D-D33D-409C-BE56-EB4426C8E10D}" type="parTrans" cxnId="{F1AB2D01-45C3-48F8-A3D5-3580457FB1C9}">
      <dgm:prSet/>
      <dgm:spPr/>
      <dgm:t>
        <a:bodyPr/>
        <a:lstStyle/>
        <a:p>
          <a:endParaRPr lang="en-US"/>
        </a:p>
      </dgm:t>
    </dgm:pt>
    <dgm:pt modelId="{BF3295C6-213E-4080-A3B5-4BC74A6B5FE3}" type="sibTrans" cxnId="{F1AB2D01-45C3-48F8-A3D5-3580457FB1C9}">
      <dgm:prSet/>
      <dgm:spPr/>
      <dgm:t>
        <a:bodyPr/>
        <a:lstStyle/>
        <a:p>
          <a:endParaRPr lang="en-US"/>
        </a:p>
      </dgm:t>
    </dgm:pt>
    <dgm:pt modelId="{0C885905-527C-448C-9914-D5AAE377F01A}">
      <dgm:prSet custT="1"/>
      <dgm:spPr/>
      <dgm:t>
        <a:bodyPr/>
        <a:lstStyle/>
        <a:p>
          <a:pPr algn="l"/>
          <a:r>
            <a:rPr lang="en-US" sz="2000" dirty="0" smtClean="0"/>
            <a:t>Cell cycle arrest</a:t>
          </a:r>
          <a:endParaRPr lang="en-US" sz="2000" dirty="0"/>
        </a:p>
      </dgm:t>
    </dgm:pt>
    <dgm:pt modelId="{78C8F61A-E7B9-4CFD-9270-64F74BA04D2A}" type="parTrans" cxnId="{2ACBAE84-A8DC-445D-9194-7BF79A7DFA75}">
      <dgm:prSet/>
      <dgm:spPr/>
      <dgm:t>
        <a:bodyPr/>
        <a:lstStyle/>
        <a:p>
          <a:endParaRPr lang="en-US"/>
        </a:p>
      </dgm:t>
    </dgm:pt>
    <dgm:pt modelId="{F069AA72-A775-47B0-8A4A-993B61F79972}" type="sibTrans" cxnId="{2ACBAE84-A8DC-445D-9194-7BF79A7DFA75}">
      <dgm:prSet/>
      <dgm:spPr/>
      <dgm:t>
        <a:bodyPr/>
        <a:lstStyle/>
        <a:p>
          <a:endParaRPr lang="en-US"/>
        </a:p>
      </dgm:t>
    </dgm:pt>
    <dgm:pt modelId="{19121D35-8356-41B4-98C8-EAA815DDE8FE}">
      <dgm:prSet custT="1"/>
      <dgm:spPr/>
      <dgm:t>
        <a:bodyPr/>
        <a:lstStyle/>
        <a:p>
          <a:pPr algn="l"/>
          <a:r>
            <a:rPr lang="en-US" sz="2000" b="1" dirty="0" smtClean="0">
              <a:solidFill>
                <a:srgbClr val="00B050"/>
              </a:solidFill>
            </a:rPr>
            <a:t>Membrane</a:t>
          </a:r>
          <a:endParaRPr lang="en-US" sz="2000" b="1" dirty="0">
            <a:solidFill>
              <a:srgbClr val="00B050"/>
            </a:solidFill>
          </a:endParaRPr>
        </a:p>
      </dgm:t>
    </dgm:pt>
    <dgm:pt modelId="{5E3D196E-DE82-400D-B73D-C3B89F751E1B}" type="parTrans" cxnId="{B156C80F-F6BE-4946-9E2D-47D42262FD92}">
      <dgm:prSet/>
      <dgm:spPr/>
      <dgm:t>
        <a:bodyPr/>
        <a:lstStyle/>
        <a:p>
          <a:endParaRPr lang="en-US"/>
        </a:p>
      </dgm:t>
    </dgm:pt>
    <dgm:pt modelId="{D308F272-9289-4CDB-8938-78C545D6008D}" type="sibTrans" cxnId="{B156C80F-F6BE-4946-9E2D-47D42262FD92}">
      <dgm:prSet/>
      <dgm:spPr/>
      <dgm:t>
        <a:bodyPr/>
        <a:lstStyle/>
        <a:p>
          <a:endParaRPr lang="en-US"/>
        </a:p>
      </dgm:t>
    </dgm:pt>
    <dgm:pt modelId="{FA0B68AA-72D4-4390-A6EA-52BE7110BA66}">
      <dgm:prSet custT="1"/>
      <dgm:spPr/>
      <dgm:t>
        <a:bodyPr/>
        <a:lstStyle/>
        <a:p>
          <a:pPr algn="l"/>
          <a:r>
            <a:rPr lang="en-US" sz="2000" dirty="0" smtClean="0"/>
            <a:t>Phosphatase binding</a:t>
          </a:r>
          <a:endParaRPr lang="en-US" sz="2000" dirty="0"/>
        </a:p>
      </dgm:t>
    </dgm:pt>
    <dgm:pt modelId="{6EF66D15-1167-4FF7-B31C-26409E27D095}" type="parTrans" cxnId="{D79D440A-620C-4D79-84A9-E195C31BF8BF}">
      <dgm:prSet/>
      <dgm:spPr/>
      <dgm:t>
        <a:bodyPr/>
        <a:lstStyle/>
        <a:p>
          <a:endParaRPr lang="en-US"/>
        </a:p>
      </dgm:t>
    </dgm:pt>
    <dgm:pt modelId="{309D5571-F102-48AE-A538-44CB4F6DC543}" type="sibTrans" cxnId="{D79D440A-620C-4D79-84A9-E195C31BF8BF}">
      <dgm:prSet/>
      <dgm:spPr/>
      <dgm:t>
        <a:bodyPr/>
        <a:lstStyle/>
        <a:p>
          <a:endParaRPr lang="en-US"/>
        </a:p>
      </dgm:t>
    </dgm:pt>
    <dgm:pt modelId="{3F754450-6743-4C5F-9799-96C125388397}">
      <dgm:prSet custT="1"/>
      <dgm:spPr/>
      <dgm:t>
        <a:bodyPr/>
        <a:lstStyle/>
        <a:p>
          <a:pPr algn="l"/>
          <a:r>
            <a:rPr lang="en-US" sz="2000" b="1" dirty="0" smtClean="0">
              <a:solidFill>
                <a:srgbClr val="00B050"/>
              </a:solidFill>
            </a:rPr>
            <a:t>Nucleus</a:t>
          </a:r>
          <a:endParaRPr lang="en-US" sz="2000" dirty="0"/>
        </a:p>
      </dgm:t>
    </dgm:pt>
    <dgm:pt modelId="{5B71A7AD-6D7D-4890-AC81-D375C09EC50F}" type="parTrans" cxnId="{9EEACA49-AFEA-4401-976F-BD11E8A9BBC0}">
      <dgm:prSet/>
      <dgm:spPr/>
      <dgm:t>
        <a:bodyPr/>
        <a:lstStyle/>
        <a:p>
          <a:endParaRPr lang="en-US"/>
        </a:p>
      </dgm:t>
    </dgm:pt>
    <dgm:pt modelId="{94D93B54-5848-4A34-BA55-ADA0617E9BEA}" type="sibTrans" cxnId="{9EEACA49-AFEA-4401-976F-BD11E8A9BBC0}">
      <dgm:prSet/>
      <dgm:spPr/>
      <dgm:t>
        <a:bodyPr/>
        <a:lstStyle/>
        <a:p>
          <a:endParaRPr lang="en-US"/>
        </a:p>
      </dgm:t>
    </dgm:pt>
    <dgm:pt modelId="{E0B14378-496B-450F-B972-528B7A7A4D0E}">
      <dgm:prSet custT="1"/>
      <dgm:spPr/>
      <dgm:t>
        <a:bodyPr/>
        <a:lstStyle/>
        <a:p>
          <a:pPr algn="l"/>
          <a:r>
            <a:rPr lang="en-US" sz="2000" dirty="0" smtClean="0"/>
            <a:t>Cytoplasm</a:t>
          </a:r>
          <a:endParaRPr lang="en-US" sz="2000" dirty="0"/>
        </a:p>
      </dgm:t>
    </dgm:pt>
    <dgm:pt modelId="{A4729E73-40EB-4A4B-A972-33E768D4D42F}" type="parTrans" cxnId="{BA72AED0-B592-4AB6-AC2F-A5805CE8FA98}">
      <dgm:prSet/>
      <dgm:spPr/>
      <dgm:t>
        <a:bodyPr/>
        <a:lstStyle/>
        <a:p>
          <a:endParaRPr lang="en-US"/>
        </a:p>
      </dgm:t>
    </dgm:pt>
    <dgm:pt modelId="{4FEC5AB2-0D09-4CCE-B367-87045A44413D}" type="sibTrans" cxnId="{BA72AED0-B592-4AB6-AC2F-A5805CE8FA98}">
      <dgm:prSet/>
      <dgm:spPr/>
      <dgm:t>
        <a:bodyPr/>
        <a:lstStyle/>
        <a:p>
          <a:endParaRPr lang="en-US"/>
        </a:p>
      </dgm:t>
    </dgm:pt>
    <dgm:pt modelId="{108A3E59-0938-4CBC-9283-16A0B100AFF2}" type="pres">
      <dgm:prSet presAssocID="{383E12EC-D1FE-4B91-82C5-D7653466818E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4A7F0-ADE7-4596-92DE-401DC8C26B22}" type="pres">
      <dgm:prSet presAssocID="{19F83863-4C49-455E-B91E-FED239BDF380}" presName="composite" presStyleCnt="0"/>
      <dgm:spPr/>
    </dgm:pt>
    <dgm:pt modelId="{764C99BC-89E0-4E18-ACB0-F447C4F4C317}" type="pres">
      <dgm:prSet presAssocID="{19F83863-4C49-455E-B91E-FED239BDF380}" presName="Image" presStyleLbl="alig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9A314B-C928-4476-BC8B-8DE1163E36F4}" type="pres">
      <dgm:prSet presAssocID="{19F83863-4C49-455E-B91E-FED239BDF380}" presName="Accent" presStyleLbl="parChTrans1D1" presStyleIdx="0" presStyleCnt="3"/>
      <dgm:spPr/>
    </dgm:pt>
    <dgm:pt modelId="{CE87B48C-2B92-409E-8058-D92341E60A5F}" type="pres">
      <dgm:prSet presAssocID="{19F83863-4C49-455E-B91E-FED239BDF380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1E048-2B41-49EB-BCF8-A5FF8402CD44}" type="pres">
      <dgm:prSet presAssocID="{0E368F9F-7FFE-4FB2-881F-C5938668F3B9}" presName="sibTrans" presStyleCnt="0"/>
      <dgm:spPr/>
    </dgm:pt>
    <dgm:pt modelId="{1337016C-5D58-46CC-9C5D-F2E9EFC254C7}" type="pres">
      <dgm:prSet presAssocID="{1B8ED574-E37E-466E-8303-7F10F9E0546F}" presName="composite" presStyleCnt="0"/>
      <dgm:spPr/>
    </dgm:pt>
    <dgm:pt modelId="{3E791252-DB0F-4AF9-9F9F-008845D04727}" type="pres">
      <dgm:prSet presAssocID="{1B8ED574-E37E-466E-8303-7F10F9E0546F}" presName="Image" presStyleLbl="alignNod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25" t="-3294" r="-8525" b="-15926"/>
          </a:stretch>
        </a:blipFill>
      </dgm:spPr>
      <dgm:t>
        <a:bodyPr/>
        <a:lstStyle/>
        <a:p>
          <a:endParaRPr lang="en-US"/>
        </a:p>
      </dgm:t>
    </dgm:pt>
    <dgm:pt modelId="{B5AA9E3C-F034-4C30-BD4A-82A5663DBC90}" type="pres">
      <dgm:prSet presAssocID="{1B8ED574-E37E-466E-8303-7F10F9E0546F}" presName="Accent" presStyleLbl="parChTrans1D1" presStyleIdx="1" presStyleCnt="3"/>
      <dgm:spPr/>
    </dgm:pt>
    <dgm:pt modelId="{3D907721-16BF-4F88-80D7-95B4222CD089}" type="pres">
      <dgm:prSet presAssocID="{1B8ED574-E37E-466E-8303-7F10F9E0546F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0F814-855C-4003-AFBD-E22708470D00}" type="pres">
      <dgm:prSet presAssocID="{43823046-9C64-4693-B7F6-E3DB71F9E162}" presName="sibTrans" presStyleCnt="0"/>
      <dgm:spPr/>
    </dgm:pt>
    <dgm:pt modelId="{C3013680-412D-46C2-8BE0-DCE4A54BE596}" type="pres">
      <dgm:prSet presAssocID="{41028B10-5FD7-4B7B-A327-28C107B8FC72}" presName="composite" presStyleCnt="0"/>
      <dgm:spPr/>
    </dgm:pt>
    <dgm:pt modelId="{D783B53B-9C3E-4D8F-83F6-4E05BCF1F0B7}" type="pres">
      <dgm:prSet presAssocID="{41028B10-5FD7-4B7B-A327-28C107B8FC72}" presName="Image" presStyleLbl="alignNod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838" r="-43162"/>
          </a:stretch>
        </a:blipFill>
      </dgm:spPr>
      <dgm:t>
        <a:bodyPr/>
        <a:lstStyle/>
        <a:p>
          <a:endParaRPr lang="en-US"/>
        </a:p>
      </dgm:t>
    </dgm:pt>
    <dgm:pt modelId="{42006F46-2014-40BA-B834-F51810628559}" type="pres">
      <dgm:prSet presAssocID="{41028B10-5FD7-4B7B-A327-28C107B8FC72}" presName="Accent" presStyleLbl="parChTrans1D1" presStyleIdx="2" presStyleCnt="3"/>
      <dgm:spPr/>
    </dgm:pt>
    <dgm:pt modelId="{67B00E58-63EE-47F7-ABA2-97DE9DCC7C5E}" type="pres">
      <dgm:prSet presAssocID="{41028B10-5FD7-4B7B-A327-28C107B8FC72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AB2D01-45C3-48F8-A3D5-3580457FB1C9}" srcId="{1B8ED574-E37E-466E-8303-7F10F9E0546F}" destId="{D2DE181D-35AA-40F4-B3FA-24BD1BD3C9D7}" srcOrd="0" destOrd="0" parTransId="{6E60154D-D33D-409C-BE56-EB4426C8E10D}" sibTransId="{BF3295C6-213E-4080-A3B5-4BC74A6B5FE3}"/>
    <dgm:cxn modelId="{FE457FA2-E498-4943-9E74-D23E73C72159}" type="presOf" srcId="{19121D35-8356-41B4-98C8-EAA815DDE8FE}" destId="{67B00E58-63EE-47F7-ABA2-97DE9DCC7C5E}" srcOrd="0" destOrd="1" presId="urn:microsoft.com/office/officeart/2008/layout/PictureLineup"/>
    <dgm:cxn modelId="{F761B6BF-094A-4A46-A49B-94BC70AD4C4B}" type="presOf" srcId="{FA0B68AA-72D4-4390-A6EA-52BE7110BA66}" destId="{CE87B48C-2B92-409E-8058-D92341E60A5F}" srcOrd="0" destOrd="2" presId="urn:microsoft.com/office/officeart/2008/layout/PictureLineup"/>
    <dgm:cxn modelId="{2ACBAE84-A8DC-445D-9194-7BF79A7DFA75}" srcId="{1B8ED574-E37E-466E-8303-7F10F9E0546F}" destId="{0C885905-527C-448C-9914-D5AAE377F01A}" srcOrd="1" destOrd="0" parTransId="{78C8F61A-E7B9-4CFD-9270-64F74BA04D2A}" sibTransId="{F069AA72-A775-47B0-8A4A-993B61F79972}"/>
    <dgm:cxn modelId="{B156C80F-F6BE-4946-9E2D-47D42262FD92}" srcId="{41028B10-5FD7-4B7B-A327-28C107B8FC72}" destId="{19121D35-8356-41B4-98C8-EAA815DDE8FE}" srcOrd="0" destOrd="0" parTransId="{5E3D196E-DE82-400D-B73D-C3B89F751E1B}" sibTransId="{D308F272-9289-4CDB-8938-78C545D6008D}"/>
    <dgm:cxn modelId="{BFB6BE44-8A37-4738-A74D-362140DCC45B}" srcId="{383E12EC-D1FE-4B91-82C5-D7653466818E}" destId="{19F83863-4C49-455E-B91E-FED239BDF380}" srcOrd="0" destOrd="0" parTransId="{C790F5F2-54A0-4A5A-A428-826483F676AA}" sibTransId="{0E368F9F-7FFE-4FB2-881F-C5938668F3B9}"/>
    <dgm:cxn modelId="{95E5B55B-ADAD-4C31-96E3-09D86F66EA5A}" type="presOf" srcId="{1B8ED574-E37E-466E-8303-7F10F9E0546F}" destId="{3D907721-16BF-4F88-80D7-95B4222CD089}" srcOrd="0" destOrd="0" presId="urn:microsoft.com/office/officeart/2008/layout/PictureLineup"/>
    <dgm:cxn modelId="{31984EFE-8357-4A6D-9C29-590F28B08E5B}" type="presOf" srcId="{41028B10-5FD7-4B7B-A327-28C107B8FC72}" destId="{67B00E58-63EE-47F7-ABA2-97DE9DCC7C5E}" srcOrd="0" destOrd="0" presId="urn:microsoft.com/office/officeart/2008/layout/PictureLineup"/>
    <dgm:cxn modelId="{1B3A9803-A710-40A0-826B-82862E07C6D7}" srcId="{383E12EC-D1FE-4B91-82C5-D7653466818E}" destId="{41028B10-5FD7-4B7B-A327-28C107B8FC72}" srcOrd="2" destOrd="0" parTransId="{D05CF540-C858-4C2A-8930-7FC77EBA95A3}" sibTransId="{F3A9FC5D-2546-43A4-9ACA-C5935889CF43}"/>
    <dgm:cxn modelId="{3ACDA3CB-06D8-4C66-8937-21DA3426417A}" type="presOf" srcId="{383E12EC-D1FE-4B91-82C5-D7653466818E}" destId="{108A3E59-0938-4CBC-9283-16A0B100AFF2}" srcOrd="0" destOrd="0" presId="urn:microsoft.com/office/officeart/2008/layout/PictureLineup"/>
    <dgm:cxn modelId="{2E9660ED-1FDB-4173-ADFD-2CEE9BB5D2A6}" type="presOf" srcId="{5CAD5ECB-6E79-400C-B60D-F840F6214356}" destId="{CE87B48C-2B92-409E-8058-D92341E60A5F}" srcOrd="0" destOrd="1" presId="urn:microsoft.com/office/officeart/2008/layout/PictureLineup"/>
    <dgm:cxn modelId="{57956ED3-DAA4-4021-8AE8-DBC7DC69D238}" srcId="{19F83863-4C49-455E-B91E-FED239BDF380}" destId="{5CAD5ECB-6E79-400C-B60D-F840F6214356}" srcOrd="0" destOrd="0" parTransId="{59621975-88CC-4D1D-9B21-F12798B2CDE1}" sibTransId="{2BB210AB-6AD1-42C9-9B12-868A924CA3F3}"/>
    <dgm:cxn modelId="{5952F3CF-96D8-4DD3-A345-219AC4D4D88D}" srcId="{383E12EC-D1FE-4B91-82C5-D7653466818E}" destId="{1B8ED574-E37E-466E-8303-7F10F9E0546F}" srcOrd="1" destOrd="0" parTransId="{CB9C2C02-2312-4CCC-8495-DB4EC0311382}" sibTransId="{43823046-9C64-4693-B7F6-E3DB71F9E162}"/>
    <dgm:cxn modelId="{F986CF04-46C6-4BF8-86E3-48E529872882}" type="presOf" srcId="{3F754450-6743-4C5F-9799-96C125388397}" destId="{67B00E58-63EE-47F7-ABA2-97DE9DCC7C5E}" srcOrd="0" destOrd="2" presId="urn:microsoft.com/office/officeart/2008/layout/PictureLineup"/>
    <dgm:cxn modelId="{764CD8EF-9FCF-4074-ABE1-0024BE441281}" type="presOf" srcId="{D2DE181D-35AA-40F4-B3FA-24BD1BD3C9D7}" destId="{3D907721-16BF-4F88-80D7-95B4222CD089}" srcOrd="0" destOrd="1" presId="urn:microsoft.com/office/officeart/2008/layout/PictureLineup"/>
    <dgm:cxn modelId="{9E627A1A-193E-40DC-86E7-CAE5BBEC26FB}" type="presOf" srcId="{0C885905-527C-448C-9914-D5AAE377F01A}" destId="{3D907721-16BF-4F88-80D7-95B4222CD089}" srcOrd="0" destOrd="2" presId="urn:microsoft.com/office/officeart/2008/layout/PictureLineup"/>
    <dgm:cxn modelId="{951B3769-B882-41AC-B18E-62B8CB671925}" type="presOf" srcId="{E0B14378-496B-450F-B972-528B7A7A4D0E}" destId="{67B00E58-63EE-47F7-ABA2-97DE9DCC7C5E}" srcOrd="0" destOrd="3" presId="urn:microsoft.com/office/officeart/2008/layout/PictureLineup"/>
    <dgm:cxn modelId="{D79D440A-620C-4D79-84A9-E195C31BF8BF}" srcId="{19F83863-4C49-455E-B91E-FED239BDF380}" destId="{FA0B68AA-72D4-4390-A6EA-52BE7110BA66}" srcOrd="1" destOrd="0" parTransId="{6EF66D15-1167-4FF7-B31C-26409E27D095}" sibTransId="{309D5571-F102-48AE-A538-44CB4F6DC543}"/>
    <dgm:cxn modelId="{9EEACA49-AFEA-4401-976F-BD11E8A9BBC0}" srcId="{41028B10-5FD7-4B7B-A327-28C107B8FC72}" destId="{3F754450-6743-4C5F-9799-96C125388397}" srcOrd="1" destOrd="0" parTransId="{5B71A7AD-6D7D-4890-AC81-D375C09EC50F}" sibTransId="{94D93B54-5848-4A34-BA55-ADA0617E9BEA}"/>
    <dgm:cxn modelId="{38E8AD6F-F754-4C83-848B-508C72FD930E}" type="presOf" srcId="{19F83863-4C49-455E-B91E-FED239BDF380}" destId="{CE87B48C-2B92-409E-8058-D92341E60A5F}" srcOrd="0" destOrd="0" presId="urn:microsoft.com/office/officeart/2008/layout/PictureLineup"/>
    <dgm:cxn modelId="{BA72AED0-B592-4AB6-AC2F-A5805CE8FA98}" srcId="{41028B10-5FD7-4B7B-A327-28C107B8FC72}" destId="{E0B14378-496B-450F-B972-528B7A7A4D0E}" srcOrd="2" destOrd="0" parTransId="{A4729E73-40EB-4A4B-A972-33E768D4D42F}" sibTransId="{4FEC5AB2-0D09-4CCE-B367-87045A44413D}"/>
    <dgm:cxn modelId="{9DBCB11F-E13B-4422-A499-D1BD5A29645C}" srcId="{19F83863-4C49-455E-B91E-FED239BDF380}" destId="{30F7AF86-9FBB-46FF-B093-2514D681182D}" srcOrd="2" destOrd="0" parTransId="{D7167A90-3F87-44F1-ADF3-DD4217375A53}" sibTransId="{4B576523-2630-4D5F-8A56-A61DC25C1D53}"/>
    <dgm:cxn modelId="{3B553138-280B-4FDE-9933-112623EF14DD}" type="presOf" srcId="{30F7AF86-9FBB-46FF-B093-2514D681182D}" destId="{CE87B48C-2B92-409E-8058-D92341E60A5F}" srcOrd="0" destOrd="3" presId="urn:microsoft.com/office/officeart/2008/layout/PictureLineup"/>
    <dgm:cxn modelId="{EB8F1629-5808-4C95-8F0D-3724685D7AEE}" type="presParOf" srcId="{108A3E59-0938-4CBC-9283-16A0B100AFF2}" destId="{D114A7F0-ADE7-4596-92DE-401DC8C26B22}" srcOrd="0" destOrd="0" presId="urn:microsoft.com/office/officeart/2008/layout/PictureLineup"/>
    <dgm:cxn modelId="{5ED3B077-415B-47F6-AB63-DF238A03B8CA}" type="presParOf" srcId="{D114A7F0-ADE7-4596-92DE-401DC8C26B22}" destId="{764C99BC-89E0-4E18-ACB0-F447C4F4C317}" srcOrd="0" destOrd="0" presId="urn:microsoft.com/office/officeart/2008/layout/PictureLineup"/>
    <dgm:cxn modelId="{2B865C9F-995B-4652-8725-EFD43B070836}" type="presParOf" srcId="{D114A7F0-ADE7-4596-92DE-401DC8C26B22}" destId="{119A314B-C928-4476-BC8B-8DE1163E36F4}" srcOrd="1" destOrd="0" presId="urn:microsoft.com/office/officeart/2008/layout/PictureLineup"/>
    <dgm:cxn modelId="{4A5A8C34-DADD-4B4B-9DD8-CB9903463B69}" type="presParOf" srcId="{D114A7F0-ADE7-4596-92DE-401DC8C26B22}" destId="{CE87B48C-2B92-409E-8058-D92341E60A5F}" srcOrd="2" destOrd="0" presId="urn:microsoft.com/office/officeart/2008/layout/PictureLineup"/>
    <dgm:cxn modelId="{83817C74-8095-4F95-BF9B-63C55087C21F}" type="presParOf" srcId="{108A3E59-0938-4CBC-9283-16A0B100AFF2}" destId="{C871E048-2B41-49EB-BCF8-A5FF8402CD44}" srcOrd="1" destOrd="0" presId="urn:microsoft.com/office/officeart/2008/layout/PictureLineup"/>
    <dgm:cxn modelId="{A58D825C-FAAA-415A-B054-1DE21E19D249}" type="presParOf" srcId="{108A3E59-0938-4CBC-9283-16A0B100AFF2}" destId="{1337016C-5D58-46CC-9C5D-F2E9EFC254C7}" srcOrd="2" destOrd="0" presId="urn:microsoft.com/office/officeart/2008/layout/PictureLineup"/>
    <dgm:cxn modelId="{ABB56574-3D35-411A-8528-828CC43F746D}" type="presParOf" srcId="{1337016C-5D58-46CC-9C5D-F2E9EFC254C7}" destId="{3E791252-DB0F-4AF9-9F9F-008845D04727}" srcOrd="0" destOrd="0" presId="urn:microsoft.com/office/officeart/2008/layout/PictureLineup"/>
    <dgm:cxn modelId="{C8E00AEF-DF19-4F25-9A68-FDA3DEDA2945}" type="presParOf" srcId="{1337016C-5D58-46CC-9C5D-F2E9EFC254C7}" destId="{B5AA9E3C-F034-4C30-BD4A-82A5663DBC90}" srcOrd="1" destOrd="0" presId="urn:microsoft.com/office/officeart/2008/layout/PictureLineup"/>
    <dgm:cxn modelId="{6CA9269E-1BD5-4DBE-81C6-ED8665A1014C}" type="presParOf" srcId="{1337016C-5D58-46CC-9C5D-F2E9EFC254C7}" destId="{3D907721-16BF-4F88-80D7-95B4222CD089}" srcOrd="2" destOrd="0" presId="urn:microsoft.com/office/officeart/2008/layout/PictureLineup"/>
    <dgm:cxn modelId="{FD1F23B3-81B9-4D31-B821-9C7DE340AD5D}" type="presParOf" srcId="{108A3E59-0938-4CBC-9283-16A0B100AFF2}" destId="{D500F814-855C-4003-AFBD-E22708470D00}" srcOrd="3" destOrd="0" presId="urn:microsoft.com/office/officeart/2008/layout/PictureLineup"/>
    <dgm:cxn modelId="{F1FD7E02-774D-4641-8AC3-93A0638F1D19}" type="presParOf" srcId="{108A3E59-0938-4CBC-9283-16A0B100AFF2}" destId="{C3013680-412D-46C2-8BE0-DCE4A54BE596}" srcOrd="4" destOrd="0" presId="urn:microsoft.com/office/officeart/2008/layout/PictureLineup"/>
    <dgm:cxn modelId="{9402E16F-6C11-4995-89A5-004E21CEC99D}" type="presParOf" srcId="{C3013680-412D-46C2-8BE0-DCE4A54BE596}" destId="{D783B53B-9C3E-4D8F-83F6-4E05BCF1F0B7}" srcOrd="0" destOrd="0" presId="urn:microsoft.com/office/officeart/2008/layout/PictureLineup"/>
    <dgm:cxn modelId="{01E8E226-35AF-4CCF-9C3B-570793207E55}" type="presParOf" srcId="{C3013680-412D-46C2-8BE0-DCE4A54BE596}" destId="{42006F46-2014-40BA-B834-F51810628559}" srcOrd="1" destOrd="0" presId="urn:microsoft.com/office/officeart/2008/layout/PictureLineup"/>
    <dgm:cxn modelId="{025A4153-04EB-420F-B28D-6946256F87D4}" type="presParOf" srcId="{C3013680-412D-46C2-8BE0-DCE4A54BE596}" destId="{67B00E58-63EE-47F7-ABA2-97DE9DCC7C5E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E31009-B9CA-4452-BA9E-57BD5CB80880}" type="doc">
      <dgm:prSet loTypeId="urn:microsoft.com/office/officeart/2005/8/layout/hProcess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4AD5A4-3C7B-424F-9F3F-C0DCE2065067}">
      <dgm:prSet phldrT="[Text]"/>
      <dgm:spPr/>
      <dgm:t>
        <a:bodyPr/>
        <a:lstStyle/>
        <a:p>
          <a:r>
            <a:rPr lang="en-US" b="1" dirty="0" smtClean="0">
              <a:ln>
                <a:noFill/>
              </a:ln>
            </a:rPr>
            <a:t>Domain Analysis</a:t>
          </a:r>
          <a:endParaRPr lang="en-US" b="1" dirty="0">
            <a:ln>
              <a:noFill/>
            </a:ln>
          </a:endParaRPr>
        </a:p>
      </dgm:t>
    </dgm:pt>
    <dgm:pt modelId="{06431FF2-027E-4CF6-AF81-A32F4D107141}" type="parTrans" cxnId="{359F0307-724D-4499-A736-28CD8EEA9B30}">
      <dgm:prSet/>
      <dgm:spPr/>
      <dgm:t>
        <a:bodyPr/>
        <a:lstStyle/>
        <a:p>
          <a:endParaRPr lang="en-US"/>
        </a:p>
      </dgm:t>
    </dgm:pt>
    <dgm:pt modelId="{3420672C-799E-46FC-A66A-85250555486E}" type="sibTrans" cxnId="{359F0307-724D-4499-A736-28CD8EEA9B30}">
      <dgm:prSet/>
      <dgm:spPr/>
      <dgm:t>
        <a:bodyPr/>
        <a:lstStyle/>
        <a:p>
          <a:endParaRPr lang="en-US"/>
        </a:p>
      </dgm:t>
    </dgm:pt>
    <dgm:pt modelId="{51CBD37B-C529-4AE0-911E-03D7A9BE86F2}">
      <dgm:prSet phldrT="[Text]"/>
      <dgm:spPr/>
      <dgm:t>
        <a:bodyPr/>
        <a:lstStyle/>
        <a:p>
          <a:r>
            <a:rPr lang="en-US" b="1" dirty="0" smtClean="0"/>
            <a:t>RNA-</a:t>
          </a:r>
          <a:r>
            <a:rPr lang="en-US" b="1" dirty="0" err="1" smtClean="0"/>
            <a:t>seq</a:t>
          </a:r>
          <a:endParaRPr lang="en-US" b="1" dirty="0"/>
        </a:p>
      </dgm:t>
    </dgm:pt>
    <dgm:pt modelId="{E2D39155-583C-481B-A8A9-FB7A86963C49}" type="parTrans" cxnId="{1E41054E-8682-442C-8E34-E3A5ADC29118}">
      <dgm:prSet/>
      <dgm:spPr/>
      <dgm:t>
        <a:bodyPr/>
        <a:lstStyle/>
        <a:p>
          <a:endParaRPr lang="en-US"/>
        </a:p>
      </dgm:t>
    </dgm:pt>
    <dgm:pt modelId="{6B16048A-9826-4A58-AAD6-27B5FF8D1FDC}" type="sibTrans" cxnId="{1E41054E-8682-442C-8E34-E3A5ADC29118}">
      <dgm:prSet/>
      <dgm:spPr/>
      <dgm:t>
        <a:bodyPr/>
        <a:lstStyle/>
        <a:p>
          <a:endParaRPr lang="en-US"/>
        </a:p>
      </dgm:t>
    </dgm:pt>
    <dgm:pt modelId="{B858D756-8733-4E9F-AE27-D8EDA3345967}">
      <dgm:prSet phldrT="[Text]"/>
      <dgm:spPr/>
      <dgm:t>
        <a:bodyPr/>
        <a:lstStyle/>
        <a:p>
          <a:r>
            <a:rPr lang="en-US" b="1" dirty="0" smtClean="0"/>
            <a:t>Yeast Two Hybrid</a:t>
          </a:r>
          <a:endParaRPr lang="en-US" b="1" dirty="0"/>
        </a:p>
      </dgm:t>
    </dgm:pt>
    <dgm:pt modelId="{C8FC3F2C-EEA5-4041-A983-C05FCF580147}" type="parTrans" cxnId="{4575C230-C577-412B-8C7C-70268A41274D}">
      <dgm:prSet/>
      <dgm:spPr/>
      <dgm:t>
        <a:bodyPr/>
        <a:lstStyle/>
        <a:p>
          <a:endParaRPr lang="en-US"/>
        </a:p>
      </dgm:t>
    </dgm:pt>
    <dgm:pt modelId="{E055E3A8-7E5A-4E6F-9047-5DAB807BB705}" type="sibTrans" cxnId="{4575C230-C577-412B-8C7C-70268A41274D}">
      <dgm:prSet/>
      <dgm:spPr/>
      <dgm:t>
        <a:bodyPr/>
        <a:lstStyle/>
        <a:p>
          <a:endParaRPr lang="en-US"/>
        </a:p>
      </dgm:t>
    </dgm:pt>
    <dgm:pt modelId="{2D0CC69A-C950-43D8-B84E-BB519274BB4A}">
      <dgm:prSet custT="1"/>
      <dgm:spPr/>
      <dgm:t>
        <a:bodyPr/>
        <a:lstStyle/>
        <a:p>
          <a:endParaRPr lang="en-US" sz="2000" dirty="0"/>
        </a:p>
      </dgm:t>
    </dgm:pt>
    <dgm:pt modelId="{7C0A154D-34AE-4A97-9D34-F04F0CF04D0D}" type="parTrans" cxnId="{6E5D7B0B-3C25-4D50-B2FE-D8A9883D652C}">
      <dgm:prSet/>
      <dgm:spPr/>
      <dgm:t>
        <a:bodyPr/>
        <a:lstStyle/>
        <a:p>
          <a:endParaRPr lang="en-US"/>
        </a:p>
      </dgm:t>
    </dgm:pt>
    <dgm:pt modelId="{D6183518-0C49-49CC-9157-06F8CEA24D29}" type="sibTrans" cxnId="{6E5D7B0B-3C25-4D50-B2FE-D8A9883D652C}">
      <dgm:prSet/>
      <dgm:spPr/>
      <dgm:t>
        <a:bodyPr/>
        <a:lstStyle/>
        <a:p>
          <a:endParaRPr lang="en-US"/>
        </a:p>
      </dgm:t>
    </dgm:pt>
    <dgm:pt modelId="{BABDDB35-FDBB-4315-9C16-28A3731C26B6}" type="pres">
      <dgm:prSet presAssocID="{12E31009-B9CA-4452-BA9E-57BD5CB808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093DB5-F7F7-41FA-BEF7-05896412BD42}" type="pres">
      <dgm:prSet presAssocID="{334AD5A4-3C7B-424F-9F3F-C0DCE2065067}" presName="compositeNode" presStyleCnt="0">
        <dgm:presLayoutVars>
          <dgm:bulletEnabled val="1"/>
        </dgm:presLayoutVars>
      </dgm:prSet>
      <dgm:spPr/>
    </dgm:pt>
    <dgm:pt modelId="{1F0A7609-3553-4051-908F-1DE9A5892E7D}" type="pres">
      <dgm:prSet presAssocID="{334AD5A4-3C7B-424F-9F3F-C0DCE2065067}" presName="bgRect" presStyleLbl="node1" presStyleIdx="0" presStyleCnt="3"/>
      <dgm:spPr/>
      <dgm:t>
        <a:bodyPr/>
        <a:lstStyle/>
        <a:p>
          <a:endParaRPr lang="en-US"/>
        </a:p>
      </dgm:t>
    </dgm:pt>
    <dgm:pt modelId="{DFFC9561-76C4-4D65-9F71-066936FEEB13}" type="pres">
      <dgm:prSet presAssocID="{334AD5A4-3C7B-424F-9F3F-C0DCE206506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87D2-4035-4B75-B265-F2A77DAE334C}" type="pres">
      <dgm:prSet presAssocID="{334AD5A4-3C7B-424F-9F3F-C0DCE206506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98C1D-C8E4-40FC-8927-C214D4E9F753}" type="pres">
      <dgm:prSet presAssocID="{3420672C-799E-46FC-A66A-85250555486E}" presName="hSp" presStyleCnt="0"/>
      <dgm:spPr/>
    </dgm:pt>
    <dgm:pt modelId="{658098B4-C9D8-4254-8881-0F2AE9A2C333}" type="pres">
      <dgm:prSet presAssocID="{3420672C-799E-46FC-A66A-85250555486E}" presName="vProcSp" presStyleCnt="0"/>
      <dgm:spPr/>
    </dgm:pt>
    <dgm:pt modelId="{1ACCA9B1-9453-4E9A-AB30-5433C459B7DA}" type="pres">
      <dgm:prSet presAssocID="{3420672C-799E-46FC-A66A-85250555486E}" presName="vSp1" presStyleCnt="0"/>
      <dgm:spPr/>
    </dgm:pt>
    <dgm:pt modelId="{9187221E-0960-48B3-AD58-EDC8F42C01E9}" type="pres">
      <dgm:prSet presAssocID="{3420672C-799E-46FC-A66A-85250555486E}" presName="simulatedConn" presStyleLbl="solidFgAcc1" presStyleIdx="0" presStyleCnt="2"/>
      <dgm:spPr/>
    </dgm:pt>
    <dgm:pt modelId="{0CD85966-6B56-4115-A295-1F92A45290AD}" type="pres">
      <dgm:prSet presAssocID="{3420672C-799E-46FC-A66A-85250555486E}" presName="vSp2" presStyleCnt="0"/>
      <dgm:spPr/>
    </dgm:pt>
    <dgm:pt modelId="{D9D6D672-048A-4C8A-89A4-A50FDFA8B4A6}" type="pres">
      <dgm:prSet presAssocID="{3420672C-799E-46FC-A66A-85250555486E}" presName="sibTrans" presStyleCnt="0"/>
      <dgm:spPr/>
    </dgm:pt>
    <dgm:pt modelId="{9FE1F0CF-C450-4C73-9559-28343C6ECD86}" type="pres">
      <dgm:prSet presAssocID="{51CBD37B-C529-4AE0-911E-03D7A9BE86F2}" presName="compositeNode" presStyleCnt="0">
        <dgm:presLayoutVars>
          <dgm:bulletEnabled val="1"/>
        </dgm:presLayoutVars>
      </dgm:prSet>
      <dgm:spPr/>
    </dgm:pt>
    <dgm:pt modelId="{19ECA8CA-D18B-4A93-ADF2-209FD05443F4}" type="pres">
      <dgm:prSet presAssocID="{51CBD37B-C529-4AE0-911E-03D7A9BE86F2}" presName="bgRect" presStyleLbl="node1" presStyleIdx="1" presStyleCnt="3"/>
      <dgm:spPr/>
      <dgm:t>
        <a:bodyPr/>
        <a:lstStyle/>
        <a:p>
          <a:endParaRPr lang="en-US"/>
        </a:p>
      </dgm:t>
    </dgm:pt>
    <dgm:pt modelId="{8B6CC981-1D73-45F9-9762-B803F4518A80}" type="pres">
      <dgm:prSet presAssocID="{51CBD37B-C529-4AE0-911E-03D7A9BE86F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09649-DD21-43B7-B1E8-38B0A0B98246}" type="pres">
      <dgm:prSet presAssocID="{6B16048A-9826-4A58-AAD6-27B5FF8D1FDC}" presName="hSp" presStyleCnt="0"/>
      <dgm:spPr/>
    </dgm:pt>
    <dgm:pt modelId="{7087ADCE-5A5B-4CDF-AE6F-7754C984B12C}" type="pres">
      <dgm:prSet presAssocID="{6B16048A-9826-4A58-AAD6-27B5FF8D1FDC}" presName="vProcSp" presStyleCnt="0"/>
      <dgm:spPr/>
    </dgm:pt>
    <dgm:pt modelId="{28919AC8-F985-4486-A1D4-F4B8CA898A2A}" type="pres">
      <dgm:prSet presAssocID="{6B16048A-9826-4A58-AAD6-27B5FF8D1FDC}" presName="vSp1" presStyleCnt="0"/>
      <dgm:spPr/>
    </dgm:pt>
    <dgm:pt modelId="{8B75DC73-0649-4808-B258-D0B9A60C32B3}" type="pres">
      <dgm:prSet presAssocID="{6B16048A-9826-4A58-AAD6-27B5FF8D1FDC}" presName="simulatedConn" presStyleLbl="solidFgAcc1" presStyleIdx="1" presStyleCnt="2"/>
      <dgm:spPr/>
    </dgm:pt>
    <dgm:pt modelId="{07D37A6E-5298-48D6-99F3-4A9E3992BC37}" type="pres">
      <dgm:prSet presAssocID="{6B16048A-9826-4A58-AAD6-27B5FF8D1FDC}" presName="vSp2" presStyleCnt="0"/>
      <dgm:spPr/>
    </dgm:pt>
    <dgm:pt modelId="{5D13EB1B-857C-401B-B310-0BAEA4F5D297}" type="pres">
      <dgm:prSet presAssocID="{6B16048A-9826-4A58-AAD6-27B5FF8D1FDC}" presName="sibTrans" presStyleCnt="0"/>
      <dgm:spPr/>
    </dgm:pt>
    <dgm:pt modelId="{B169983E-1567-475C-AD61-EAF3B12B6974}" type="pres">
      <dgm:prSet presAssocID="{B858D756-8733-4E9F-AE27-D8EDA3345967}" presName="compositeNode" presStyleCnt="0">
        <dgm:presLayoutVars>
          <dgm:bulletEnabled val="1"/>
        </dgm:presLayoutVars>
      </dgm:prSet>
      <dgm:spPr/>
    </dgm:pt>
    <dgm:pt modelId="{B3754154-AE88-497F-979D-DCD078D260E3}" type="pres">
      <dgm:prSet presAssocID="{B858D756-8733-4E9F-AE27-D8EDA3345967}" presName="bgRect" presStyleLbl="node1" presStyleIdx="2" presStyleCnt="3"/>
      <dgm:spPr/>
      <dgm:t>
        <a:bodyPr/>
        <a:lstStyle/>
        <a:p>
          <a:endParaRPr lang="en-US"/>
        </a:p>
      </dgm:t>
    </dgm:pt>
    <dgm:pt modelId="{E8DDC496-047F-4005-A4FD-0B6B9D4CBD3E}" type="pres">
      <dgm:prSet presAssocID="{B858D756-8733-4E9F-AE27-D8EDA334596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1054E-8682-442C-8E34-E3A5ADC29118}" srcId="{12E31009-B9CA-4452-BA9E-57BD5CB80880}" destId="{51CBD37B-C529-4AE0-911E-03D7A9BE86F2}" srcOrd="1" destOrd="0" parTransId="{E2D39155-583C-481B-A8A9-FB7A86963C49}" sibTransId="{6B16048A-9826-4A58-AAD6-27B5FF8D1FDC}"/>
    <dgm:cxn modelId="{4575C230-C577-412B-8C7C-70268A41274D}" srcId="{12E31009-B9CA-4452-BA9E-57BD5CB80880}" destId="{B858D756-8733-4E9F-AE27-D8EDA3345967}" srcOrd="2" destOrd="0" parTransId="{C8FC3F2C-EEA5-4041-A983-C05FCF580147}" sibTransId="{E055E3A8-7E5A-4E6F-9047-5DAB807BB705}"/>
    <dgm:cxn modelId="{E6A8D9BE-6662-4453-A0A1-3A6130BAA8E5}" type="presOf" srcId="{B858D756-8733-4E9F-AE27-D8EDA3345967}" destId="{B3754154-AE88-497F-979D-DCD078D260E3}" srcOrd="0" destOrd="0" presId="urn:microsoft.com/office/officeart/2005/8/layout/hProcess7"/>
    <dgm:cxn modelId="{EA304310-B50A-45B1-BB34-A525AE630281}" type="presOf" srcId="{51CBD37B-C529-4AE0-911E-03D7A9BE86F2}" destId="{8B6CC981-1D73-45F9-9762-B803F4518A80}" srcOrd="1" destOrd="0" presId="urn:microsoft.com/office/officeart/2005/8/layout/hProcess7"/>
    <dgm:cxn modelId="{718C9C15-2F50-4571-A46B-03451604E8A1}" type="presOf" srcId="{B858D756-8733-4E9F-AE27-D8EDA3345967}" destId="{E8DDC496-047F-4005-A4FD-0B6B9D4CBD3E}" srcOrd="1" destOrd="0" presId="urn:microsoft.com/office/officeart/2005/8/layout/hProcess7"/>
    <dgm:cxn modelId="{6389A397-DF09-4FB9-A564-E985056D85E9}" type="presOf" srcId="{334AD5A4-3C7B-424F-9F3F-C0DCE2065067}" destId="{1F0A7609-3553-4051-908F-1DE9A5892E7D}" srcOrd="0" destOrd="0" presId="urn:microsoft.com/office/officeart/2005/8/layout/hProcess7"/>
    <dgm:cxn modelId="{09B03328-CD3B-4A31-9A55-814BC62C1FB5}" type="presOf" srcId="{2D0CC69A-C950-43D8-B84E-BB519274BB4A}" destId="{88B287D2-4035-4B75-B265-F2A77DAE334C}" srcOrd="0" destOrd="0" presId="urn:microsoft.com/office/officeart/2005/8/layout/hProcess7"/>
    <dgm:cxn modelId="{8BA29F40-AC1B-498C-A882-B612410A70D2}" type="presOf" srcId="{334AD5A4-3C7B-424F-9F3F-C0DCE2065067}" destId="{DFFC9561-76C4-4D65-9F71-066936FEEB13}" srcOrd="1" destOrd="0" presId="urn:microsoft.com/office/officeart/2005/8/layout/hProcess7"/>
    <dgm:cxn modelId="{DB23BA7A-870C-472A-B8DC-383DC45E01BD}" type="presOf" srcId="{51CBD37B-C529-4AE0-911E-03D7A9BE86F2}" destId="{19ECA8CA-D18B-4A93-ADF2-209FD05443F4}" srcOrd="0" destOrd="0" presId="urn:microsoft.com/office/officeart/2005/8/layout/hProcess7"/>
    <dgm:cxn modelId="{6E5D7B0B-3C25-4D50-B2FE-D8A9883D652C}" srcId="{334AD5A4-3C7B-424F-9F3F-C0DCE2065067}" destId="{2D0CC69A-C950-43D8-B84E-BB519274BB4A}" srcOrd="0" destOrd="0" parTransId="{7C0A154D-34AE-4A97-9D34-F04F0CF04D0D}" sibTransId="{D6183518-0C49-49CC-9157-06F8CEA24D29}"/>
    <dgm:cxn modelId="{EACB1BA2-481E-4423-A2D6-AD1D6E506FA3}" type="presOf" srcId="{12E31009-B9CA-4452-BA9E-57BD5CB80880}" destId="{BABDDB35-FDBB-4315-9C16-28A3731C26B6}" srcOrd="0" destOrd="0" presId="urn:microsoft.com/office/officeart/2005/8/layout/hProcess7"/>
    <dgm:cxn modelId="{359F0307-724D-4499-A736-28CD8EEA9B30}" srcId="{12E31009-B9CA-4452-BA9E-57BD5CB80880}" destId="{334AD5A4-3C7B-424F-9F3F-C0DCE2065067}" srcOrd="0" destOrd="0" parTransId="{06431FF2-027E-4CF6-AF81-A32F4D107141}" sibTransId="{3420672C-799E-46FC-A66A-85250555486E}"/>
    <dgm:cxn modelId="{DDF2E6CC-5C4A-4D5D-902C-D12393BEEC61}" type="presParOf" srcId="{BABDDB35-FDBB-4315-9C16-28A3731C26B6}" destId="{7C093DB5-F7F7-41FA-BEF7-05896412BD42}" srcOrd="0" destOrd="0" presId="urn:microsoft.com/office/officeart/2005/8/layout/hProcess7"/>
    <dgm:cxn modelId="{07332F36-F4DF-4F90-B4A6-8ACF187D83B7}" type="presParOf" srcId="{7C093DB5-F7F7-41FA-BEF7-05896412BD42}" destId="{1F0A7609-3553-4051-908F-1DE9A5892E7D}" srcOrd="0" destOrd="0" presId="urn:microsoft.com/office/officeart/2005/8/layout/hProcess7"/>
    <dgm:cxn modelId="{CF9E0762-463B-4DEA-978E-6D4AAE2CECFF}" type="presParOf" srcId="{7C093DB5-F7F7-41FA-BEF7-05896412BD42}" destId="{DFFC9561-76C4-4D65-9F71-066936FEEB13}" srcOrd="1" destOrd="0" presId="urn:microsoft.com/office/officeart/2005/8/layout/hProcess7"/>
    <dgm:cxn modelId="{75A116A1-874A-44E7-903A-2621E8017E67}" type="presParOf" srcId="{7C093DB5-F7F7-41FA-BEF7-05896412BD42}" destId="{88B287D2-4035-4B75-B265-F2A77DAE334C}" srcOrd="2" destOrd="0" presId="urn:microsoft.com/office/officeart/2005/8/layout/hProcess7"/>
    <dgm:cxn modelId="{21893023-CC86-438F-B7FC-833FE0FF2E26}" type="presParOf" srcId="{BABDDB35-FDBB-4315-9C16-28A3731C26B6}" destId="{A2698C1D-C8E4-40FC-8927-C214D4E9F753}" srcOrd="1" destOrd="0" presId="urn:microsoft.com/office/officeart/2005/8/layout/hProcess7"/>
    <dgm:cxn modelId="{8BEF24C1-ECE3-424E-8A10-3A00F2F4BDAF}" type="presParOf" srcId="{BABDDB35-FDBB-4315-9C16-28A3731C26B6}" destId="{658098B4-C9D8-4254-8881-0F2AE9A2C333}" srcOrd="2" destOrd="0" presId="urn:microsoft.com/office/officeart/2005/8/layout/hProcess7"/>
    <dgm:cxn modelId="{A5BDCB8C-7B10-4262-A03D-2045C22F467E}" type="presParOf" srcId="{658098B4-C9D8-4254-8881-0F2AE9A2C333}" destId="{1ACCA9B1-9453-4E9A-AB30-5433C459B7DA}" srcOrd="0" destOrd="0" presId="urn:microsoft.com/office/officeart/2005/8/layout/hProcess7"/>
    <dgm:cxn modelId="{6B8EC602-3CF8-474E-A4C1-FAF593F988D2}" type="presParOf" srcId="{658098B4-C9D8-4254-8881-0F2AE9A2C333}" destId="{9187221E-0960-48B3-AD58-EDC8F42C01E9}" srcOrd="1" destOrd="0" presId="urn:microsoft.com/office/officeart/2005/8/layout/hProcess7"/>
    <dgm:cxn modelId="{11B41D95-443D-4746-8304-054A96B4AD5B}" type="presParOf" srcId="{658098B4-C9D8-4254-8881-0F2AE9A2C333}" destId="{0CD85966-6B56-4115-A295-1F92A45290AD}" srcOrd="2" destOrd="0" presId="urn:microsoft.com/office/officeart/2005/8/layout/hProcess7"/>
    <dgm:cxn modelId="{F200E643-2E0F-4F01-953E-1EF86A463DE2}" type="presParOf" srcId="{BABDDB35-FDBB-4315-9C16-28A3731C26B6}" destId="{D9D6D672-048A-4C8A-89A4-A50FDFA8B4A6}" srcOrd="3" destOrd="0" presId="urn:microsoft.com/office/officeart/2005/8/layout/hProcess7"/>
    <dgm:cxn modelId="{34154306-4192-4C8F-BD80-CDA777CA1020}" type="presParOf" srcId="{BABDDB35-FDBB-4315-9C16-28A3731C26B6}" destId="{9FE1F0CF-C450-4C73-9559-28343C6ECD86}" srcOrd="4" destOrd="0" presId="urn:microsoft.com/office/officeart/2005/8/layout/hProcess7"/>
    <dgm:cxn modelId="{79E5BB09-77B7-405C-A321-57771F50B457}" type="presParOf" srcId="{9FE1F0CF-C450-4C73-9559-28343C6ECD86}" destId="{19ECA8CA-D18B-4A93-ADF2-209FD05443F4}" srcOrd="0" destOrd="0" presId="urn:microsoft.com/office/officeart/2005/8/layout/hProcess7"/>
    <dgm:cxn modelId="{31958ECA-D874-4296-ACDF-1FBDB2BEB827}" type="presParOf" srcId="{9FE1F0CF-C450-4C73-9559-28343C6ECD86}" destId="{8B6CC981-1D73-45F9-9762-B803F4518A80}" srcOrd="1" destOrd="0" presId="urn:microsoft.com/office/officeart/2005/8/layout/hProcess7"/>
    <dgm:cxn modelId="{54BAB153-367D-47AB-BCE1-EAD75DBC5628}" type="presParOf" srcId="{BABDDB35-FDBB-4315-9C16-28A3731C26B6}" destId="{CC609649-DD21-43B7-B1E8-38B0A0B98246}" srcOrd="5" destOrd="0" presId="urn:microsoft.com/office/officeart/2005/8/layout/hProcess7"/>
    <dgm:cxn modelId="{109D92B9-CF65-459A-B81A-129C97C2573E}" type="presParOf" srcId="{BABDDB35-FDBB-4315-9C16-28A3731C26B6}" destId="{7087ADCE-5A5B-4CDF-AE6F-7754C984B12C}" srcOrd="6" destOrd="0" presId="urn:microsoft.com/office/officeart/2005/8/layout/hProcess7"/>
    <dgm:cxn modelId="{B79825B1-BBCE-4969-B8C8-7B80DCEBAA3C}" type="presParOf" srcId="{7087ADCE-5A5B-4CDF-AE6F-7754C984B12C}" destId="{28919AC8-F985-4486-A1D4-F4B8CA898A2A}" srcOrd="0" destOrd="0" presId="urn:microsoft.com/office/officeart/2005/8/layout/hProcess7"/>
    <dgm:cxn modelId="{F2BEB747-E51D-42B3-8662-71F8E502B2B1}" type="presParOf" srcId="{7087ADCE-5A5B-4CDF-AE6F-7754C984B12C}" destId="{8B75DC73-0649-4808-B258-D0B9A60C32B3}" srcOrd="1" destOrd="0" presId="urn:microsoft.com/office/officeart/2005/8/layout/hProcess7"/>
    <dgm:cxn modelId="{BB5A0A8F-5F84-4183-93F6-AD926101406A}" type="presParOf" srcId="{7087ADCE-5A5B-4CDF-AE6F-7754C984B12C}" destId="{07D37A6E-5298-48D6-99F3-4A9E3992BC37}" srcOrd="2" destOrd="0" presId="urn:microsoft.com/office/officeart/2005/8/layout/hProcess7"/>
    <dgm:cxn modelId="{848F04C8-9C9D-404B-A826-911772437F9E}" type="presParOf" srcId="{BABDDB35-FDBB-4315-9C16-28A3731C26B6}" destId="{5D13EB1B-857C-401B-B310-0BAEA4F5D297}" srcOrd="7" destOrd="0" presId="urn:microsoft.com/office/officeart/2005/8/layout/hProcess7"/>
    <dgm:cxn modelId="{8887F3C4-16C6-4B33-A604-2B9D217A23A5}" type="presParOf" srcId="{BABDDB35-FDBB-4315-9C16-28A3731C26B6}" destId="{B169983E-1567-475C-AD61-EAF3B12B6974}" srcOrd="8" destOrd="0" presId="urn:microsoft.com/office/officeart/2005/8/layout/hProcess7"/>
    <dgm:cxn modelId="{3D4BE88F-2CF1-4ABA-A846-A59B49DF65F1}" type="presParOf" srcId="{B169983E-1567-475C-AD61-EAF3B12B6974}" destId="{B3754154-AE88-497F-979D-DCD078D260E3}" srcOrd="0" destOrd="0" presId="urn:microsoft.com/office/officeart/2005/8/layout/hProcess7"/>
    <dgm:cxn modelId="{7E0467EA-90BC-4E72-AFDD-C34E7CD61A22}" type="presParOf" srcId="{B169983E-1567-475C-AD61-EAF3B12B6974}" destId="{E8DDC496-047F-4005-A4FD-0B6B9D4CBD3E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EE320-1175-4153-B4E2-BBDCAA4BD01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B781D-093D-4749-93E6-3B6501C61F47}">
      <dgm:prSet phldrT="[Text]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675D9B3A-339B-4E77-A586-DAADB9A1CBBD}" type="parTrans" cxnId="{8C9BFD90-DDB6-4ADC-9E83-DC00A2D54E46}">
      <dgm:prSet/>
      <dgm:spPr/>
      <dgm:t>
        <a:bodyPr/>
        <a:lstStyle/>
        <a:p>
          <a:endParaRPr lang="en-US"/>
        </a:p>
      </dgm:t>
    </dgm:pt>
    <dgm:pt modelId="{FE63FD16-69D2-4CEC-927A-92B5AC7A166B}" type="sibTrans" cxnId="{8C9BFD90-DDB6-4ADC-9E83-DC00A2D54E46}">
      <dgm:prSet/>
      <dgm:spPr/>
      <dgm:t>
        <a:bodyPr/>
        <a:lstStyle/>
        <a:p>
          <a:endParaRPr lang="en-US"/>
        </a:p>
      </dgm:t>
    </dgm:pt>
    <dgm:pt modelId="{B4B37DA0-4AE7-45B3-9132-831B9CDAEFC1}">
      <dgm:prSet phldrT="[Text]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Nitrogen Depletion</a:t>
          </a:r>
          <a:endParaRPr lang="en-US" dirty="0"/>
        </a:p>
      </dgm:t>
    </dgm:pt>
    <dgm:pt modelId="{C84A17D9-A233-49CF-87D7-531A82623AB5}" type="parTrans" cxnId="{5397439E-8079-4EF5-AD76-53CD20779A38}">
      <dgm:prSet/>
      <dgm:spPr/>
      <dgm:t>
        <a:bodyPr/>
        <a:lstStyle/>
        <a:p>
          <a:endParaRPr lang="en-US"/>
        </a:p>
      </dgm:t>
    </dgm:pt>
    <dgm:pt modelId="{3B452F63-6D72-461A-9932-0C0F288B82FD}" type="sibTrans" cxnId="{5397439E-8079-4EF5-AD76-53CD20779A38}">
      <dgm:prSet/>
      <dgm:spPr/>
      <dgm:t>
        <a:bodyPr/>
        <a:lstStyle/>
        <a:p>
          <a:endParaRPr lang="en-US"/>
        </a:p>
      </dgm:t>
    </dgm:pt>
    <dgm:pt modelId="{BB151D42-6E0D-4815-A7E4-B120B6EBE195}">
      <dgm:prSet phldrT="[Text]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7A586434-EA46-4AC1-A874-CFDE5EF0DEA7}" type="parTrans" cxnId="{A0F04E0A-2E65-40D1-8A5C-25CB315C603D}">
      <dgm:prSet/>
      <dgm:spPr/>
      <dgm:t>
        <a:bodyPr/>
        <a:lstStyle/>
        <a:p>
          <a:endParaRPr lang="en-US"/>
        </a:p>
      </dgm:t>
    </dgm:pt>
    <dgm:pt modelId="{991EF96A-EFD7-4682-9D4A-5241B73DD50C}" type="sibTrans" cxnId="{A0F04E0A-2E65-40D1-8A5C-25CB315C603D}">
      <dgm:prSet/>
      <dgm:spPr/>
      <dgm:t>
        <a:bodyPr/>
        <a:lstStyle/>
        <a:p>
          <a:endParaRPr lang="en-US"/>
        </a:p>
      </dgm:t>
    </dgm:pt>
    <dgm:pt modelId="{243945DD-3909-4B97-8679-F1B0BF7A29DC}">
      <dgm:prSet phldrT="[Text]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BUN/Histology</a:t>
          </a:r>
          <a:endParaRPr lang="en-US" dirty="0"/>
        </a:p>
      </dgm:t>
    </dgm:pt>
    <dgm:pt modelId="{F0FEE87D-C0DA-44AD-845E-E8512FB67D1A}" type="parTrans" cxnId="{76A8E59F-2D80-4484-A2EA-17366553F026}">
      <dgm:prSet/>
      <dgm:spPr/>
      <dgm:t>
        <a:bodyPr/>
        <a:lstStyle/>
        <a:p>
          <a:endParaRPr lang="en-US"/>
        </a:p>
      </dgm:t>
    </dgm:pt>
    <dgm:pt modelId="{522DFA26-8433-4798-8B23-A7BD9FDD0258}" type="sibTrans" cxnId="{76A8E59F-2D80-4484-A2EA-17366553F026}">
      <dgm:prSet/>
      <dgm:spPr/>
      <dgm:t>
        <a:bodyPr/>
        <a:lstStyle/>
        <a:p>
          <a:endParaRPr lang="en-US"/>
        </a:p>
      </dgm:t>
    </dgm:pt>
    <dgm:pt modelId="{427D3513-FFB7-40CA-9765-F84EADDFA497}" type="pres">
      <dgm:prSet presAssocID="{D94EE320-1175-4153-B4E2-BBDCAA4BD0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0FAB08-BA05-4B50-9852-CD3E46FC5DFD}" type="pres">
      <dgm:prSet presAssocID="{F83B781D-093D-4749-93E6-3B6501C61F47}" presName="compositeNode" presStyleCnt="0">
        <dgm:presLayoutVars>
          <dgm:bulletEnabled val="1"/>
        </dgm:presLayoutVars>
      </dgm:prSet>
      <dgm:spPr/>
    </dgm:pt>
    <dgm:pt modelId="{4D1EAFFD-B093-4920-959D-D3F9A1C3AFD1}" type="pres">
      <dgm:prSet presAssocID="{F83B781D-093D-4749-93E6-3B6501C61F47}" presName="bgRect" presStyleLbl="node1" presStyleIdx="0" presStyleCnt="4"/>
      <dgm:spPr/>
      <dgm:t>
        <a:bodyPr/>
        <a:lstStyle/>
        <a:p>
          <a:endParaRPr lang="en-US"/>
        </a:p>
      </dgm:t>
    </dgm:pt>
    <dgm:pt modelId="{DB97DE31-8216-40FD-A2EA-1FCA7887207F}" type="pres">
      <dgm:prSet presAssocID="{F83B781D-093D-4749-93E6-3B6501C61F47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95F04-DDAB-4CE5-9E4B-47CFE391EF08}" type="pres">
      <dgm:prSet presAssocID="{FE63FD16-69D2-4CEC-927A-92B5AC7A166B}" presName="hSp" presStyleCnt="0"/>
      <dgm:spPr/>
    </dgm:pt>
    <dgm:pt modelId="{DE643C87-2ACB-4B8A-B884-A35618C93806}" type="pres">
      <dgm:prSet presAssocID="{FE63FD16-69D2-4CEC-927A-92B5AC7A166B}" presName="vProcSp" presStyleCnt="0"/>
      <dgm:spPr/>
    </dgm:pt>
    <dgm:pt modelId="{51EEA129-0A4F-4724-BF68-82B62B8FD86A}" type="pres">
      <dgm:prSet presAssocID="{FE63FD16-69D2-4CEC-927A-92B5AC7A166B}" presName="vSp1" presStyleCnt="0"/>
      <dgm:spPr/>
    </dgm:pt>
    <dgm:pt modelId="{8951BE4D-172E-4EED-8BC8-57F7B6F0C7D4}" type="pres">
      <dgm:prSet presAssocID="{FE63FD16-69D2-4CEC-927A-92B5AC7A166B}" presName="simulatedConn" presStyleLbl="solidFgAcc1" presStyleIdx="0" presStyleCnt="3"/>
      <dgm:spPr>
        <a:ln>
          <a:solidFill>
            <a:schemeClr val="tx1"/>
          </a:solidFill>
        </a:ln>
      </dgm:spPr>
    </dgm:pt>
    <dgm:pt modelId="{A6E24941-9B88-4E7C-84BE-1FFB53CCDDC1}" type="pres">
      <dgm:prSet presAssocID="{FE63FD16-69D2-4CEC-927A-92B5AC7A166B}" presName="vSp2" presStyleCnt="0"/>
      <dgm:spPr/>
    </dgm:pt>
    <dgm:pt modelId="{6A31C4C2-7CCA-4C4F-B7AE-B23AF83249E5}" type="pres">
      <dgm:prSet presAssocID="{FE63FD16-69D2-4CEC-927A-92B5AC7A166B}" presName="sibTrans" presStyleCnt="0"/>
      <dgm:spPr/>
    </dgm:pt>
    <dgm:pt modelId="{11939AA9-1FE8-4521-9777-DEBFD3CE8F3A}" type="pres">
      <dgm:prSet presAssocID="{B4B37DA0-4AE7-45B3-9132-831B9CDAEFC1}" presName="compositeNode" presStyleCnt="0">
        <dgm:presLayoutVars>
          <dgm:bulletEnabled val="1"/>
        </dgm:presLayoutVars>
      </dgm:prSet>
      <dgm:spPr/>
    </dgm:pt>
    <dgm:pt modelId="{7E8A8CD0-5BD2-432B-8FBB-6F5601CBDFB5}" type="pres">
      <dgm:prSet presAssocID="{B4B37DA0-4AE7-45B3-9132-831B9CDAEFC1}" presName="bgRect" presStyleLbl="node1" presStyleIdx="1" presStyleCnt="4"/>
      <dgm:spPr/>
      <dgm:t>
        <a:bodyPr/>
        <a:lstStyle/>
        <a:p>
          <a:endParaRPr lang="en-US"/>
        </a:p>
      </dgm:t>
    </dgm:pt>
    <dgm:pt modelId="{4E4BD890-A358-4592-9289-4D15739EDCE8}" type="pres">
      <dgm:prSet presAssocID="{B4B37DA0-4AE7-45B3-9132-831B9CDAEFC1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63C37-3398-48A3-AE26-779EF39F4E17}" type="pres">
      <dgm:prSet presAssocID="{3B452F63-6D72-461A-9932-0C0F288B82FD}" presName="hSp" presStyleCnt="0"/>
      <dgm:spPr/>
    </dgm:pt>
    <dgm:pt modelId="{70DC89BD-D628-4522-BCB4-EE96AC863ED6}" type="pres">
      <dgm:prSet presAssocID="{3B452F63-6D72-461A-9932-0C0F288B82FD}" presName="vProcSp" presStyleCnt="0"/>
      <dgm:spPr/>
    </dgm:pt>
    <dgm:pt modelId="{D0841E6E-72C2-4692-87AA-9A82054D3EC9}" type="pres">
      <dgm:prSet presAssocID="{3B452F63-6D72-461A-9932-0C0F288B82FD}" presName="vSp1" presStyleCnt="0"/>
      <dgm:spPr/>
    </dgm:pt>
    <dgm:pt modelId="{9D26E7B6-752F-4DF2-BCFA-42F413E67EFC}" type="pres">
      <dgm:prSet presAssocID="{3B452F63-6D72-461A-9932-0C0F288B82FD}" presName="simulatedConn" presStyleLbl="solidFgAcc1" presStyleIdx="1" presStyleCnt="3"/>
      <dgm:spPr>
        <a:ln>
          <a:solidFill>
            <a:schemeClr val="tx1"/>
          </a:solidFill>
        </a:ln>
      </dgm:spPr>
    </dgm:pt>
    <dgm:pt modelId="{3A689BF4-73EB-464B-B912-880158B2138A}" type="pres">
      <dgm:prSet presAssocID="{3B452F63-6D72-461A-9932-0C0F288B82FD}" presName="vSp2" presStyleCnt="0"/>
      <dgm:spPr/>
    </dgm:pt>
    <dgm:pt modelId="{B83029FB-85C0-49BA-A497-6DA09626B92C}" type="pres">
      <dgm:prSet presAssocID="{3B452F63-6D72-461A-9932-0C0F288B82FD}" presName="sibTrans" presStyleCnt="0"/>
      <dgm:spPr/>
    </dgm:pt>
    <dgm:pt modelId="{A29D337C-C521-411D-89AB-B926663B6A7D}" type="pres">
      <dgm:prSet presAssocID="{BB151D42-6E0D-4815-A7E4-B120B6EBE195}" presName="compositeNode" presStyleCnt="0">
        <dgm:presLayoutVars>
          <dgm:bulletEnabled val="1"/>
        </dgm:presLayoutVars>
      </dgm:prSet>
      <dgm:spPr/>
    </dgm:pt>
    <dgm:pt modelId="{B8DFBABE-E7E4-4205-B752-C73E8C4C4F96}" type="pres">
      <dgm:prSet presAssocID="{BB151D42-6E0D-4815-A7E4-B120B6EBE195}" presName="bgRect" presStyleLbl="node1" presStyleIdx="2" presStyleCnt="4"/>
      <dgm:spPr/>
      <dgm:t>
        <a:bodyPr/>
        <a:lstStyle/>
        <a:p>
          <a:endParaRPr lang="en-US"/>
        </a:p>
      </dgm:t>
    </dgm:pt>
    <dgm:pt modelId="{D17FB4E2-F5DA-43E7-9B89-698B9C109B06}" type="pres">
      <dgm:prSet presAssocID="{BB151D42-6E0D-4815-A7E4-B120B6EBE195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68316-4007-49BB-B4D6-5BFC57486E56}" type="pres">
      <dgm:prSet presAssocID="{991EF96A-EFD7-4682-9D4A-5241B73DD50C}" presName="hSp" presStyleCnt="0"/>
      <dgm:spPr/>
    </dgm:pt>
    <dgm:pt modelId="{437907ED-4950-48E1-BE62-7E79B1D4612E}" type="pres">
      <dgm:prSet presAssocID="{991EF96A-EFD7-4682-9D4A-5241B73DD50C}" presName="vProcSp" presStyleCnt="0"/>
      <dgm:spPr/>
    </dgm:pt>
    <dgm:pt modelId="{4CA80E7B-9A8B-4C22-8A95-51968FD422E3}" type="pres">
      <dgm:prSet presAssocID="{991EF96A-EFD7-4682-9D4A-5241B73DD50C}" presName="vSp1" presStyleCnt="0"/>
      <dgm:spPr/>
    </dgm:pt>
    <dgm:pt modelId="{EC4E99EF-2F59-45FE-B99D-CB2AD7DC4F87}" type="pres">
      <dgm:prSet presAssocID="{991EF96A-EFD7-4682-9D4A-5241B73DD50C}" presName="simulatedConn" presStyleLbl="solidFgAcc1" presStyleIdx="2" presStyleCnt="3"/>
      <dgm:spPr/>
    </dgm:pt>
    <dgm:pt modelId="{E15658FA-A9D7-4C56-85BA-04743AAF5B5E}" type="pres">
      <dgm:prSet presAssocID="{991EF96A-EFD7-4682-9D4A-5241B73DD50C}" presName="vSp2" presStyleCnt="0"/>
      <dgm:spPr/>
    </dgm:pt>
    <dgm:pt modelId="{4C43D475-ABA4-4D87-BAF8-E84FDD90CE3F}" type="pres">
      <dgm:prSet presAssocID="{991EF96A-EFD7-4682-9D4A-5241B73DD50C}" presName="sibTrans" presStyleCnt="0"/>
      <dgm:spPr/>
    </dgm:pt>
    <dgm:pt modelId="{5ACC5ED4-6CF5-4D3A-BFEA-917958462DDB}" type="pres">
      <dgm:prSet presAssocID="{243945DD-3909-4B97-8679-F1B0BF7A29DC}" presName="compositeNode" presStyleCnt="0">
        <dgm:presLayoutVars>
          <dgm:bulletEnabled val="1"/>
        </dgm:presLayoutVars>
      </dgm:prSet>
      <dgm:spPr/>
    </dgm:pt>
    <dgm:pt modelId="{7210CBFD-4C10-406C-8CE2-41DC4E6F5BE6}" type="pres">
      <dgm:prSet presAssocID="{243945DD-3909-4B97-8679-F1B0BF7A29DC}" presName="bgRect" presStyleLbl="node1" presStyleIdx="3" presStyleCnt="4"/>
      <dgm:spPr/>
      <dgm:t>
        <a:bodyPr/>
        <a:lstStyle/>
        <a:p>
          <a:endParaRPr lang="en-US"/>
        </a:p>
      </dgm:t>
    </dgm:pt>
    <dgm:pt modelId="{F3C2D3DA-7424-42F6-9C5D-46AAF05D84CA}" type="pres">
      <dgm:prSet presAssocID="{243945DD-3909-4B97-8679-F1B0BF7A29DC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9BFD90-DDB6-4ADC-9E83-DC00A2D54E46}" srcId="{D94EE320-1175-4153-B4E2-BBDCAA4BD01C}" destId="{F83B781D-093D-4749-93E6-3B6501C61F47}" srcOrd="0" destOrd="0" parTransId="{675D9B3A-339B-4E77-A586-DAADB9A1CBBD}" sibTransId="{FE63FD16-69D2-4CEC-927A-92B5AC7A166B}"/>
    <dgm:cxn modelId="{30F47A39-1DB6-407B-87D7-62B31EA76648}" type="presOf" srcId="{243945DD-3909-4B97-8679-F1B0BF7A29DC}" destId="{7210CBFD-4C10-406C-8CE2-41DC4E6F5BE6}" srcOrd="0" destOrd="0" presId="urn:microsoft.com/office/officeart/2005/8/layout/hProcess7"/>
    <dgm:cxn modelId="{A0F04E0A-2E65-40D1-8A5C-25CB315C603D}" srcId="{D94EE320-1175-4153-B4E2-BBDCAA4BD01C}" destId="{BB151D42-6E0D-4815-A7E4-B120B6EBE195}" srcOrd="2" destOrd="0" parTransId="{7A586434-EA46-4AC1-A874-CFDE5EF0DEA7}" sibTransId="{991EF96A-EFD7-4682-9D4A-5241B73DD50C}"/>
    <dgm:cxn modelId="{03D6192E-C43B-437C-BA29-B62686FC635E}" type="presOf" srcId="{D94EE320-1175-4153-B4E2-BBDCAA4BD01C}" destId="{427D3513-FFB7-40CA-9765-F84EADDFA497}" srcOrd="0" destOrd="0" presId="urn:microsoft.com/office/officeart/2005/8/layout/hProcess7"/>
    <dgm:cxn modelId="{76A8E59F-2D80-4484-A2EA-17366553F026}" srcId="{D94EE320-1175-4153-B4E2-BBDCAA4BD01C}" destId="{243945DD-3909-4B97-8679-F1B0BF7A29DC}" srcOrd="3" destOrd="0" parTransId="{F0FEE87D-C0DA-44AD-845E-E8512FB67D1A}" sibTransId="{522DFA26-8433-4798-8B23-A7BD9FDD0258}"/>
    <dgm:cxn modelId="{A1363A6A-C229-49FE-A575-501712688A47}" type="presOf" srcId="{B4B37DA0-4AE7-45B3-9132-831B9CDAEFC1}" destId="{7E8A8CD0-5BD2-432B-8FBB-6F5601CBDFB5}" srcOrd="0" destOrd="0" presId="urn:microsoft.com/office/officeart/2005/8/layout/hProcess7"/>
    <dgm:cxn modelId="{397B6E4F-397C-40B4-8F92-AA65385C8DC7}" type="presOf" srcId="{F83B781D-093D-4749-93E6-3B6501C61F47}" destId="{4D1EAFFD-B093-4920-959D-D3F9A1C3AFD1}" srcOrd="0" destOrd="0" presId="urn:microsoft.com/office/officeart/2005/8/layout/hProcess7"/>
    <dgm:cxn modelId="{1608CCC9-87C7-4B0C-9115-B3FF28AF140E}" type="presOf" srcId="{BB151D42-6E0D-4815-A7E4-B120B6EBE195}" destId="{D17FB4E2-F5DA-43E7-9B89-698B9C109B06}" srcOrd="1" destOrd="0" presId="urn:microsoft.com/office/officeart/2005/8/layout/hProcess7"/>
    <dgm:cxn modelId="{5DCE5030-76F5-4939-93E3-DA1D2F1F9508}" type="presOf" srcId="{B4B37DA0-4AE7-45B3-9132-831B9CDAEFC1}" destId="{4E4BD890-A358-4592-9289-4D15739EDCE8}" srcOrd="1" destOrd="0" presId="urn:microsoft.com/office/officeart/2005/8/layout/hProcess7"/>
    <dgm:cxn modelId="{07A08E1B-A117-4CED-B8B1-D13F845F9E97}" type="presOf" srcId="{BB151D42-6E0D-4815-A7E4-B120B6EBE195}" destId="{B8DFBABE-E7E4-4205-B752-C73E8C4C4F96}" srcOrd="0" destOrd="0" presId="urn:microsoft.com/office/officeart/2005/8/layout/hProcess7"/>
    <dgm:cxn modelId="{F9224F55-0833-45F8-8D18-253BA2F493DC}" type="presOf" srcId="{243945DD-3909-4B97-8679-F1B0BF7A29DC}" destId="{F3C2D3DA-7424-42F6-9C5D-46AAF05D84CA}" srcOrd="1" destOrd="0" presId="urn:microsoft.com/office/officeart/2005/8/layout/hProcess7"/>
    <dgm:cxn modelId="{5397439E-8079-4EF5-AD76-53CD20779A38}" srcId="{D94EE320-1175-4153-B4E2-BBDCAA4BD01C}" destId="{B4B37DA0-4AE7-45B3-9132-831B9CDAEFC1}" srcOrd="1" destOrd="0" parTransId="{C84A17D9-A233-49CF-87D7-531A82623AB5}" sibTransId="{3B452F63-6D72-461A-9932-0C0F288B82FD}"/>
    <dgm:cxn modelId="{42E13D73-CCE3-45D3-9937-F7342F2D7619}" type="presOf" srcId="{F83B781D-093D-4749-93E6-3B6501C61F47}" destId="{DB97DE31-8216-40FD-A2EA-1FCA7887207F}" srcOrd="1" destOrd="0" presId="urn:microsoft.com/office/officeart/2005/8/layout/hProcess7"/>
    <dgm:cxn modelId="{C4DEC6EB-2DF8-4D9D-A2D6-AEB930AA2B02}" type="presParOf" srcId="{427D3513-FFB7-40CA-9765-F84EADDFA497}" destId="{480FAB08-BA05-4B50-9852-CD3E46FC5DFD}" srcOrd="0" destOrd="0" presId="urn:microsoft.com/office/officeart/2005/8/layout/hProcess7"/>
    <dgm:cxn modelId="{1CA0F304-1EF8-4F66-8B04-D4A75BD1D3C0}" type="presParOf" srcId="{480FAB08-BA05-4B50-9852-CD3E46FC5DFD}" destId="{4D1EAFFD-B093-4920-959D-D3F9A1C3AFD1}" srcOrd="0" destOrd="0" presId="urn:microsoft.com/office/officeart/2005/8/layout/hProcess7"/>
    <dgm:cxn modelId="{B84237BF-F234-4F16-BE60-F053336494E8}" type="presParOf" srcId="{480FAB08-BA05-4B50-9852-CD3E46FC5DFD}" destId="{DB97DE31-8216-40FD-A2EA-1FCA7887207F}" srcOrd="1" destOrd="0" presId="urn:microsoft.com/office/officeart/2005/8/layout/hProcess7"/>
    <dgm:cxn modelId="{AA116745-6EC9-4169-8B35-37EECA157548}" type="presParOf" srcId="{427D3513-FFB7-40CA-9765-F84EADDFA497}" destId="{71795F04-DDAB-4CE5-9E4B-47CFE391EF08}" srcOrd="1" destOrd="0" presId="urn:microsoft.com/office/officeart/2005/8/layout/hProcess7"/>
    <dgm:cxn modelId="{1E08EAB4-7F13-4F6A-9D1E-57795787541F}" type="presParOf" srcId="{427D3513-FFB7-40CA-9765-F84EADDFA497}" destId="{DE643C87-2ACB-4B8A-B884-A35618C93806}" srcOrd="2" destOrd="0" presId="urn:microsoft.com/office/officeart/2005/8/layout/hProcess7"/>
    <dgm:cxn modelId="{5ED00FD2-3463-47DE-A2E9-094AECE3311A}" type="presParOf" srcId="{DE643C87-2ACB-4B8A-B884-A35618C93806}" destId="{51EEA129-0A4F-4724-BF68-82B62B8FD86A}" srcOrd="0" destOrd="0" presId="urn:microsoft.com/office/officeart/2005/8/layout/hProcess7"/>
    <dgm:cxn modelId="{F9FF39D6-5136-424B-82D0-6B063A0775B2}" type="presParOf" srcId="{DE643C87-2ACB-4B8A-B884-A35618C93806}" destId="{8951BE4D-172E-4EED-8BC8-57F7B6F0C7D4}" srcOrd="1" destOrd="0" presId="urn:microsoft.com/office/officeart/2005/8/layout/hProcess7"/>
    <dgm:cxn modelId="{115C2EE3-A575-4FEA-AEDA-DD82FABE8346}" type="presParOf" srcId="{DE643C87-2ACB-4B8A-B884-A35618C93806}" destId="{A6E24941-9B88-4E7C-84BE-1FFB53CCDDC1}" srcOrd="2" destOrd="0" presId="urn:microsoft.com/office/officeart/2005/8/layout/hProcess7"/>
    <dgm:cxn modelId="{38F8B3A2-4894-4AAD-B564-D557F7518047}" type="presParOf" srcId="{427D3513-FFB7-40CA-9765-F84EADDFA497}" destId="{6A31C4C2-7CCA-4C4F-B7AE-B23AF83249E5}" srcOrd="3" destOrd="0" presId="urn:microsoft.com/office/officeart/2005/8/layout/hProcess7"/>
    <dgm:cxn modelId="{BBD2DECB-DCE8-4D8B-B17D-D77147389DAF}" type="presParOf" srcId="{427D3513-FFB7-40CA-9765-F84EADDFA497}" destId="{11939AA9-1FE8-4521-9777-DEBFD3CE8F3A}" srcOrd="4" destOrd="0" presId="urn:microsoft.com/office/officeart/2005/8/layout/hProcess7"/>
    <dgm:cxn modelId="{E2EB1342-E182-4DA3-9A90-665DEEAD1B6C}" type="presParOf" srcId="{11939AA9-1FE8-4521-9777-DEBFD3CE8F3A}" destId="{7E8A8CD0-5BD2-432B-8FBB-6F5601CBDFB5}" srcOrd="0" destOrd="0" presId="urn:microsoft.com/office/officeart/2005/8/layout/hProcess7"/>
    <dgm:cxn modelId="{379592CC-50FC-4914-A833-97269E898174}" type="presParOf" srcId="{11939AA9-1FE8-4521-9777-DEBFD3CE8F3A}" destId="{4E4BD890-A358-4592-9289-4D15739EDCE8}" srcOrd="1" destOrd="0" presId="urn:microsoft.com/office/officeart/2005/8/layout/hProcess7"/>
    <dgm:cxn modelId="{7C579647-88E7-42A5-9720-4AFC70E04028}" type="presParOf" srcId="{427D3513-FFB7-40CA-9765-F84EADDFA497}" destId="{A8663C37-3398-48A3-AE26-779EF39F4E17}" srcOrd="5" destOrd="0" presId="urn:microsoft.com/office/officeart/2005/8/layout/hProcess7"/>
    <dgm:cxn modelId="{1E4CBF57-75A4-4985-BBD3-AF9CBD1725C4}" type="presParOf" srcId="{427D3513-FFB7-40CA-9765-F84EADDFA497}" destId="{70DC89BD-D628-4522-BCB4-EE96AC863ED6}" srcOrd="6" destOrd="0" presId="urn:microsoft.com/office/officeart/2005/8/layout/hProcess7"/>
    <dgm:cxn modelId="{47906BA9-780D-4A2E-8904-39AF90AA3B6B}" type="presParOf" srcId="{70DC89BD-D628-4522-BCB4-EE96AC863ED6}" destId="{D0841E6E-72C2-4692-87AA-9A82054D3EC9}" srcOrd="0" destOrd="0" presId="urn:microsoft.com/office/officeart/2005/8/layout/hProcess7"/>
    <dgm:cxn modelId="{28381DCE-7619-464B-BB58-D791F353A84D}" type="presParOf" srcId="{70DC89BD-D628-4522-BCB4-EE96AC863ED6}" destId="{9D26E7B6-752F-4DF2-BCFA-42F413E67EFC}" srcOrd="1" destOrd="0" presId="urn:microsoft.com/office/officeart/2005/8/layout/hProcess7"/>
    <dgm:cxn modelId="{4CF97854-FA44-4A24-AB97-3D83947041B7}" type="presParOf" srcId="{70DC89BD-D628-4522-BCB4-EE96AC863ED6}" destId="{3A689BF4-73EB-464B-B912-880158B2138A}" srcOrd="2" destOrd="0" presId="urn:microsoft.com/office/officeart/2005/8/layout/hProcess7"/>
    <dgm:cxn modelId="{748A89F8-C6AF-40C3-B7F3-47A7CDDF4A60}" type="presParOf" srcId="{427D3513-FFB7-40CA-9765-F84EADDFA497}" destId="{B83029FB-85C0-49BA-A497-6DA09626B92C}" srcOrd="7" destOrd="0" presId="urn:microsoft.com/office/officeart/2005/8/layout/hProcess7"/>
    <dgm:cxn modelId="{4F4BFE5A-3AB7-450C-AD70-4877BA3B5415}" type="presParOf" srcId="{427D3513-FFB7-40CA-9765-F84EADDFA497}" destId="{A29D337C-C521-411D-89AB-B926663B6A7D}" srcOrd="8" destOrd="0" presId="urn:microsoft.com/office/officeart/2005/8/layout/hProcess7"/>
    <dgm:cxn modelId="{4DCD6603-0CE5-46A9-AC23-028BAAC3A270}" type="presParOf" srcId="{A29D337C-C521-411D-89AB-B926663B6A7D}" destId="{B8DFBABE-E7E4-4205-B752-C73E8C4C4F96}" srcOrd="0" destOrd="0" presId="urn:microsoft.com/office/officeart/2005/8/layout/hProcess7"/>
    <dgm:cxn modelId="{75867CCC-8743-4001-94FF-4ECD401A2147}" type="presParOf" srcId="{A29D337C-C521-411D-89AB-B926663B6A7D}" destId="{D17FB4E2-F5DA-43E7-9B89-698B9C109B06}" srcOrd="1" destOrd="0" presId="urn:microsoft.com/office/officeart/2005/8/layout/hProcess7"/>
    <dgm:cxn modelId="{BFE44EED-8804-4330-A855-0F733524C716}" type="presParOf" srcId="{427D3513-FFB7-40CA-9765-F84EADDFA497}" destId="{9C068316-4007-49BB-B4D6-5BFC57486E56}" srcOrd="9" destOrd="0" presId="urn:microsoft.com/office/officeart/2005/8/layout/hProcess7"/>
    <dgm:cxn modelId="{8AEFBD28-E6FA-4429-BDB6-C86DF83DE216}" type="presParOf" srcId="{427D3513-FFB7-40CA-9765-F84EADDFA497}" destId="{437907ED-4950-48E1-BE62-7E79B1D4612E}" srcOrd="10" destOrd="0" presId="urn:microsoft.com/office/officeart/2005/8/layout/hProcess7"/>
    <dgm:cxn modelId="{2084F697-26D1-4C58-80B9-7AD2505C0504}" type="presParOf" srcId="{437907ED-4950-48E1-BE62-7E79B1D4612E}" destId="{4CA80E7B-9A8B-4C22-8A95-51968FD422E3}" srcOrd="0" destOrd="0" presId="urn:microsoft.com/office/officeart/2005/8/layout/hProcess7"/>
    <dgm:cxn modelId="{EFD9EE20-05C0-43CC-8A10-9B32BD21C94A}" type="presParOf" srcId="{437907ED-4950-48E1-BE62-7E79B1D4612E}" destId="{EC4E99EF-2F59-45FE-B99D-CB2AD7DC4F87}" srcOrd="1" destOrd="0" presId="urn:microsoft.com/office/officeart/2005/8/layout/hProcess7"/>
    <dgm:cxn modelId="{6955A99D-0306-4DE5-BF97-4552823E199F}" type="presParOf" srcId="{437907ED-4950-48E1-BE62-7E79B1D4612E}" destId="{E15658FA-A9D7-4C56-85BA-04743AAF5B5E}" srcOrd="2" destOrd="0" presId="urn:microsoft.com/office/officeart/2005/8/layout/hProcess7"/>
    <dgm:cxn modelId="{298EF3D6-E8CA-4DC8-ACC4-C3444BC3CC52}" type="presParOf" srcId="{427D3513-FFB7-40CA-9765-F84EADDFA497}" destId="{4C43D475-ABA4-4D87-BAF8-E84FDD90CE3F}" srcOrd="11" destOrd="0" presId="urn:microsoft.com/office/officeart/2005/8/layout/hProcess7"/>
    <dgm:cxn modelId="{0789072D-0220-4BAE-8BCF-4685F8C146D4}" type="presParOf" srcId="{427D3513-FFB7-40CA-9765-F84EADDFA497}" destId="{5ACC5ED4-6CF5-4D3A-BFEA-917958462DDB}" srcOrd="12" destOrd="0" presId="urn:microsoft.com/office/officeart/2005/8/layout/hProcess7"/>
    <dgm:cxn modelId="{08B3694C-07D8-4C69-8971-056F3FBF46FC}" type="presParOf" srcId="{5ACC5ED4-6CF5-4D3A-BFEA-917958462DDB}" destId="{7210CBFD-4C10-406C-8CE2-41DC4E6F5BE6}" srcOrd="0" destOrd="0" presId="urn:microsoft.com/office/officeart/2005/8/layout/hProcess7"/>
    <dgm:cxn modelId="{A7688330-3AE5-4701-A8E6-AFD55197DA35}" type="presParOf" srcId="{5ACC5ED4-6CF5-4D3A-BFEA-917958462DDB}" destId="{F3C2D3DA-7424-42F6-9C5D-46AAF05D84CA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4EE320-1175-4153-B4E2-BBDCAA4BD01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B781D-093D-4749-93E6-3B6501C61F47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RNA-</a:t>
          </a:r>
          <a:r>
            <a:rPr lang="en-US" dirty="0" err="1" smtClean="0"/>
            <a:t>Seq</a:t>
          </a:r>
          <a:endParaRPr lang="en-US" dirty="0"/>
        </a:p>
      </dgm:t>
    </dgm:pt>
    <dgm:pt modelId="{675D9B3A-339B-4E77-A586-DAADB9A1CBBD}" type="parTrans" cxnId="{8C9BFD90-DDB6-4ADC-9E83-DC00A2D54E46}">
      <dgm:prSet/>
      <dgm:spPr/>
      <dgm:t>
        <a:bodyPr/>
        <a:lstStyle/>
        <a:p>
          <a:endParaRPr lang="en-US"/>
        </a:p>
      </dgm:t>
    </dgm:pt>
    <dgm:pt modelId="{FE63FD16-69D2-4CEC-927A-92B5AC7A166B}" type="sibTrans" cxnId="{8C9BFD90-DDB6-4ADC-9E83-DC00A2D54E46}">
      <dgm:prSet/>
      <dgm:spPr/>
      <dgm:t>
        <a:bodyPr/>
        <a:lstStyle/>
        <a:p>
          <a:endParaRPr lang="en-US"/>
        </a:p>
      </dgm:t>
    </dgm:pt>
    <dgm:pt modelId="{B4B37DA0-4AE7-45B3-9132-831B9CDAEFC1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Gene Ontology</a:t>
          </a:r>
          <a:endParaRPr lang="en-US" dirty="0"/>
        </a:p>
      </dgm:t>
    </dgm:pt>
    <dgm:pt modelId="{C84A17D9-A233-49CF-87D7-531A82623AB5}" type="parTrans" cxnId="{5397439E-8079-4EF5-AD76-53CD20779A38}">
      <dgm:prSet/>
      <dgm:spPr/>
      <dgm:t>
        <a:bodyPr/>
        <a:lstStyle/>
        <a:p>
          <a:endParaRPr lang="en-US"/>
        </a:p>
      </dgm:t>
    </dgm:pt>
    <dgm:pt modelId="{3B452F63-6D72-461A-9932-0C0F288B82FD}" type="sibTrans" cxnId="{5397439E-8079-4EF5-AD76-53CD20779A38}">
      <dgm:prSet/>
      <dgm:spPr/>
      <dgm:t>
        <a:bodyPr/>
        <a:lstStyle/>
        <a:p>
          <a:endParaRPr lang="en-US"/>
        </a:p>
      </dgm:t>
    </dgm:pt>
    <dgm:pt modelId="{BB151D42-6E0D-4815-A7E4-B120B6EBE195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7A586434-EA46-4AC1-A874-CFDE5EF0DEA7}" type="parTrans" cxnId="{A0F04E0A-2E65-40D1-8A5C-25CB315C603D}">
      <dgm:prSet/>
      <dgm:spPr/>
      <dgm:t>
        <a:bodyPr/>
        <a:lstStyle/>
        <a:p>
          <a:endParaRPr lang="en-US"/>
        </a:p>
      </dgm:t>
    </dgm:pt>
    <dgm:pt modelId="{991EF96A-EFD7-4682-9D4A-5241B73DD50C}" type="sibTrans" cxnId="{A0F04E0A-2E65-40D1-8A5C-25CB315C603D}">
      <dgm:prSet/>
      <dgm:spPr/>
      <dgm:t>
        <a:bodyPr/>
        <a:lstStyle/>
        <a:p>
          <a:endParaRPr lang="en-US"/>
        </a:p>
      </dgm:t>
    </dgm:pt>
    <dgm:pt modelId="{AEB62C9B-A485-4502-972A-36731886BAD3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Screen</a:t>
          </a:r>
          <a:endParaRPr lang="en-US" dirty="0"/>
        </a:p>
      </dgm:t>
    </dgm:pt>
    <dgm:pt modelId="{69B9F501-7A30-4729-8DD1-5A23A886F3D9}" type="parTrans" cxnId="{8B70102D-B4F0-4083-82EA-B4701BD01DEA}">
      <dgm:prSet/>
      <dgm:spPr/>
      <dgm:t>
        <a:bodyPr/>
        <a:lstStyle/>
        <a:p>
          <a:endParaRPr lang="en-US"/>
        </a:p>
      </dgm:t>
    </dgm:pt>
    <dgm:pt modelId="{C573C25B-71F8-4A10-81BA-99CB5696316E}" type="sibTrans" cxnId="{8B70102D-B4F0-4083-82EA-B4701BD01DEA}">
      <dgm:prSet/>
      <dgm:spPr/>
      <dgm:t>
        <a:bodyPr/>
        <a:lstStyle/>
        <a:p>
          <a:endParaRPr lang="en-US"/>
        </a:p>
      </dgm:t>
    </dgm:pt>
    <dgm:pt modelId="{427D3513-FFB7-40CA-9765-F84EADDFA497}" type="pres">
      <dgm:prSet presAssocID="{D94EE320-1175-4153-B4E2-BBDCAA4BD0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0FAB08-BA05-4B50-9852-CD3E46FC5DFD}" type="pres">
      <dgm:prSet presAssocID="{F83B781D-093D-4749-93E6-3B6501C61F47}" presName="compositeNode" presStyleCnt="0">
        <dgm:presLayoutVars>
          <dgm:bulletEnabled val="1"/>
        </dgm:presLayoutVars>
      </dgm:prSet>
      <dgm:spPr/>
    </dgm:pt>
    <dgm:pt modelId="{4D1EAFFD-B093-4920-959D-D3F9A1C3AFD1}" type="pres">
      <dgm:prSet presAssocID="{F83B781D-093D-4749-93E6-3B6501C61F47}" presName="bgRect" presStyleLbl="node1" presStyleIdx="0" presStyleCnt="4"/>
      <dgm:spPr/>
      <dgm:t>
        <a:bodyPr/>
        <a:lstStyle/>
        <a:p>
          <a:endParaRPr lang="en-US"/>
        </a:p>
      </dgm:t>
    </dgm:pt>
    <dgm:pt modelId="{DB97DE31-8216-40FD-A2EA-1FCA7887207F}" type="pres">
      <dgm:prSet presAssocID="{F83B781D-093D-4749-93E6-3B6501C61F47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95F04-DDAB-4CE5-9E4B-47CFE391EF08}" type="pres">
      <dgm:prSet presAssocID="{FE63FD16-69D2-4CEC-927A-92B5AC7A166B}" presName="hSp" presStyleCnt="0"/>
      <dgm:spPr/>
    </dgm:pt>
    <dgm:pt modelId="{DE643C87-2ACB-4B8A-B884-A35618C93806}" type="pres">
      <dgm:prSet presAssocID="{FE63FD16-69D2-4CEC-927A-92B5AC7A166B}" presName="vProcSp" presStyleCnt="0"/>
      <dgm:spPr/>
    </dgm:pt>
    <dgm:pt modelId="{51EEA129-0A4F-4724-BF68-82B62B8FD86A}" type="pres">
      <dgm:prSet presAssocID="{FE63FD16-69D2-4CEC-927A-92B5AC7A166B}" presName="vSp1" presStyleCnt="0"/>
      <dgm:spPr/>
    </dgm:pt>
    <dgm:pt modelId="{8951BE4D-172E-4EED-8BC8-57F7B6F0C7D4}" type="pres">
      <dgm:prSet presAssocID="{FE63FD16-69D2-4CEC-927A-92B5AC7A166B}" presName="simulatedConn" presStyleLbl="solidFgAcc1" presStyleIdx="0" presStyleCnt="3"/>
      <dgm:spPr>
        <a:ln>
          <a:solidFill>
            <a:schemeClr val="tx1"/>
          </a:solidFill>
        </a:ln>
      </dgm:spPr>
    </dgm:pt>
    <dgm:pt modelId="{A6E24941-9B88-4E7C-84BE-1FFB53CCDDC1}" type="pres">
      <dgm:prSet presAssocID="{FE63FD16-69D2-4CEC-927A-92B5AC7A166B}" presName="vSp2" presStyleCnt="0"/>
      <dgm:spPr/>
    </dgm:pt>
    <dgm:pt modelId="{6A31C4C2-7CCA-4C4F-B7AE-B23AF83249E5}" type="pres">
      <dgm:prSet presAssocID="{FE63FD16-69D2-4CEC-927A-92B5AC7A166B}" presName="sibTrans" presStyleCnt="0"/>
      <dgm:spPr/>
    </dgm:pt>
    <dgm:pt modelId="{11939AA9-1FE8-4521-9777-DEBFD3CE8F3A}" type="pres">
      <dgm:prSet presAssocID="{B4B37DA0-4AE7-45B3-9132-831B9CDAEFC1}" presName="compositeNode" presStyleCnt="0">
        <dgm:presLayoutVars>
          <dgm:bulletEnabled val="1"/>
        </dgm:presLayoutVars>
      </dgm:prSet>
      <dgm:spPr/>
    </dgm:pt>
    <dgm:pt modelId="{7E8A8CD0-5BD2-432B-8FBB-6F5601CBDFB5}" type="pres">
      <dgm:prSet presAssocID="{B4B37DA0-4AE7-45B3-9132-831B9CDAEFC1}" presName="bgRect" presStyleLbl="node1" presStyleIdx="1" presStyleCnt="4"/>
      <dgm:spPr/>
      <dgm:t>
        <a:bodyPr/>
        <a:lstStyle/>
        <a:p>
          <a:endParaRPr lang="en-US"/>
        </a:p>
      </dgm:t>
    </dgm:pt>
    <dgm:pt modelId="{4E4BD890-A358-4592-9289-4D15739EDCE8}" type="pres">
      <dgm:prSet presAssocID="{B4B37DA0-4AE7-45B3-9132-831B9CDAEFC1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63C37-3398-48A3-AE26-779EF39F4E17}" type="pres">
      <dgm:prSet presAssocID="{3B452F63-6D72-461A-9932-0C0F288B82FD}" presName="hSp" presStyleCnt="0"/>
      <dgm:spPr/>
    </dgm:pt>
    <dgm:pt modelId="{70DC89BD-D628-4522-BCB4-EE96AC863ED6}" type="pres">
      <dgm:prSet presAssocID="{3B452F63-6D72-461A-9932-0C0F288B82FD}" presName="vProcSp" presStyleCnt="0"/>
      <dgm:spPr/>
    </dgm:pt>
    <dgm:pt modelId="{D0841E6E-72C2-4692-87AA-9A82054D3EC9}" type="pres">
      <dgm:prSet presAssocID="{3B452F63-6D72-461A-9932-0C0F288B82FD}" presName="vSp1" presStyleCnt="0"/>
      <dgm:spPr/>
    </dgm:pt>
    <dgm:pt modelId="{9D26E7B6-752F-4DF2-BCFA-42F413E67EFC}" type="pres">
      <dgm:prSet presAssocID="{3B452F63-6D72-461A-9932-0C0F288B82FD}" presName="simulatedConn" presStyleLbl="solidFgAcc1" presStyleIdx="1" presStyleCnt="3"/>
      <dgm:spPr>
        <a:ln>
          <a:solidFill>
            <a:schemeClr val="tx1"/>
          </a:solidFill>
        </a:ln>
      </dgm:spPr>
    </dgm:pt>
    <dgm:pt modelId="{3A689BF4-73EB-464B-B912-880158B2138A}" type="pres">
      <dgm:prSet presAssocID="{3B452F63-6D72-461A-9932-0C0F288B82FD}" presName="vSp2" presStyleCnt="0"/>
      <dgm:spPr/>
    </dgm:pt>
    <dgm:pt modelId="{B83029FB-85C0-49BA-A497-6DA09626B92C}" type="pres">
      <dgm:prSet presAssocID="{3B452F63-6D72-461A-9932-0C0F288B82FD}" presName="sibTrans" presStyleCnt="0"/>
      <dgm:spPr/>
    </dgm:pt>
    <dgm:pt modelId="{A29D337C-C521-411D-89AB-B926663B6A7D}" type="pres">
      <dgm:prSet presAssocID="{BB151D42-6E0D-4815-A7E4-B120B6EBE195}" presName="compositeNode" presStyleCnt="0">
        <dgm:presLayoutVars>
          <dgm:bulletEnabled val="1"/>
        </dgm:presLayoutVars>
      </dgm:prSet>
      <dgm:spPr/>
    </dgm:pt>
    <dgm:pt modelId="{B8DFBABE-E7E4-4205-B752-C73E8C4C4F96}" type="pres">
      <dgm:prSet presAssocID="{BB151D42-6E0D-4815-A7E4-B120B6EBE195}" presName="bgRect" presStyleLbl="node1" presStyleIdx="2" presStyleCnt="4"/>
      <dgm:spPr/>
      <dgm:t>
        <a:bodyPr/>
        <a:lstStyle/>
        <a:p>
          <a:endParaRPr lang="en-US"/>
        </a:p>
      </dgm:t>
    </dgm:pt>
    <dgm:pt modelId="{D17FB4E2-F5DA-43E7-9B89-698B9C109B06}" type="pres">
      <dgm:prSet presAssocID="{BB151D42-6E0D-4815-A7E4-B120B6EBE195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68316-4007-49BB-B4D6-5BFC57486E56}" type="pres">
      <dgm:prSet presAssocID="{991EF96A-EFD7-4682-9D4A-5241B73DD50C}" presName="hSp" presStyleCnt="0"/>
      <dgm:spPr/>
    </dgm:pt>
    <dgm:pt modelId="{437907ED-4950-48E1-BE62-7E79B1D4612E}" type="pres">
      <dgm:prSet presAssocID="{991EF96A-EFD7-4682-9D4A-5241B73DD50C}" presName="vProcSp" presStyleCnt="0"/>
      <dgm:spPr/>
    </dgm:pt>
    <dgm:pt modelId="{4CA80E7B-9A8B-4C22-8A95-51968FD422E3}" type="pres">
      <dgm:prSet presAssocID="{991EF96A-EFD7-4682-9D4A-5241B73DD50C}" presName="vSp1" presStyleCnt="0"/>
      <dgm:spPr/>
    </dgm:pt>
    <dgm:pt modelId="{EC4E99EF-2F59-45FE-B99D-CB2AD7DC4F87}" type="pres">
      <dgm:prSet presAssocID="{991EF96A-EFD7-4682-9D4A-5241B73DD50C}" presName="simulatedConn" presStyleLbl="solidFgAcc1" presStyleIdx="2" presStyleCnt="3"/>
      <dgm:spPr/>
    </dgm:pt>
    <dgm:pt modelId="{E15658FA-A9D7-4C56-85BA-04743AAF5B5E}" type="pres">
      <dgm:prSet presAssocID="{991EF96A-EFD7-4682-9D4A-5241B73DD50C}" presName="vSp2" presStyleCnt="0"/>
      <dgm:spPr/>
    </dgm:pt>
    <dgm:pt modelId="{4C43D475-ABA4-4D87-BAF8-E84FDD90CE3F}" type="pres">
      <dgm:prSet presAssocID="{991EF96A-EFD7-4682-9D4A-5241B73DD50C}" presName="sibTrans" presStyleCnt="0"/>
      <dgm:spPr/>
    </dgm:pt>
    <dgm:pt modelId="{2FE7481C-0A91-4ED9-B8A2-55783B869708}" type="pres">
      <dgm:prSet presAssocID="{AEB62C9B-A485-4502-972A-36731886BAD3}" presName="compositeNode" presStyleCnt="0">
        <dgm:presLayoutVars>
          <dgm:bulletEnabled val="1"/>
        </dgm:presLayoutVars>
      </dgm:prSet>
      <dgm:spPr/>
    </dgm:pt>
    <dgm:pt modelId="{A974B2BB-9AA0-4623-A115-739413BB5744}" type="pres">
      <dgm:prSet presAssocID="{AEB62C9B-A485-4502-972A-36731886BAD3}" presName="bgRect" presStyleLbl="node1" presStyleIdx="3" presStyleCnt="4"/>
      <dgm:spPr/>
      <dgm:t>
        <a:bodyPr/>
        <a:lstStyle/>
        <a:p>
          <a:endParaRPr lang="en-US"/>
        </a:p>
      </dgm:t>
    </dgm:pt>
    <dgm:pt modelId="{FF71C9FF-FF0A-4DB2-969F-EFD97C56FCC4}" type="pres">
      <dgm:prSet presAssocID="{AEB62C9B-A485-4502-972A-36731886BAD3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04E0A-2E65-40D1-8A5C-25CB315C603D}" srcId="{D94EE320-1175-4153-B4E2-BBDCAA4BD01C}" destId="{BB151D42-6E0D-4815-A7E4-B120B6EBE195}" srcOrd="2" destOrd="0" parTransId="{7A586434-EA46-4AC1-A874-CFDE5EF0DEA7}" sibTransId="{991EF96A-EFD7-4682-9D4A-5241B73DD50C}"/>
    <dgm:cxn modelId="{5397439E-8079-4EF5-AD76-53CD20779A38}" srcId="{D94EE320-1175-4153-B4E2-BBDCAA4BD01C}" destId="{B4B37DA0-4AE7-45B3-9132-831B9CDAEFC1}" srcOrd="1" destOrd="0" parTransId="{C84A17D9-A233-49CF-87D7-531A82623AB5}" sibTransId="{3B452F63-6D72-461A-9932-0C0F288B82FD}"/>
    <dgm:cxn modelId="{0A998B91-B5D8-4DBE-9B61-98F76BB52F4B}" type="presOf" srcId="{B4B37DA0-4AE7-45B3-9132-831B9CDAEFC1}" destId="{4E4BD890-A358-4592-9289-4D15739EDCE8}" srcOrd="1" destOrd="0" presId="urn:microsoft.com/office/officeart/2005/8/layout/hProcess7"/>
    <dgm:cxn modelId="{7178466A-0BCA-412F-8E9C-ED77538991FA}" type="presOf" srcId="{AEB62C9B-A485-4502-972A-36731886BAD3}" destId="{FF71C9FF-FF0A-4DB2-969F-EFD97C56FCC4}" srcOrd="1" destOrd="0" presId="urn:microsoft.com/office/officeart/2005/8/layout/hProcess7"/>
    <dgm:cxn modelId="{6DB9268A-0DDC-4A51-A772-2AE7D7E6B52C}" type="presOf" srcId="{D94EE320-1175-4153-B4E2-BBDCAA4BD01C}" destId="{427D3513-FFB7-40CA-9765-F84EADDFA497}" srcOrd="0" destOrd="0" presId="urn:microsoft.com/office/officeart/2005/8/layout/hProcess7"/>
    <dgm:cxn modelId="{F71B86B4-6824-4BAD-A92C-EC1FF8579ECD}" type="presOf" srcId="{F83B781D-093D-4749-93E6-3B6501C61F47}" destId="{4D1EAFFD-B093-4920-959D-D3F9A1C3AFD1}" srcOrd="0" destOrd="0" presId="urn:microsoft.com/office/officeart/2005/8/layout/hProcess7"/>
    <dgm:cxn modelId="{74DFD895-F606-4EB7-953C-99C1373BFA38}" type="presOf" srcId="{BB151D42-6E0D-4815-A7E4-B120B6EBE195}" destId="{B8DFBABE-E7E4-4205-B752-C73E8C4C4F96}" srcOrd="0" destOrd="0" presId="urn:microsoft.com/office/officeart/2005/8/layout/hProcess7"/>
    <dgm:cxn modelId="{517EB91C-01F2-4F74-8190-6B648E93715E}" type="presOf" srcId="{BB151D42-6E0D-4815-A7E4-B120B6EBE195}" destId="{D17FB4E2-F5DA-43E7-9B89-698B9C109B06}" srcOrd="1" destOrd="0" presId="urn:microsoft.com/office/officeart/2005/8/layout/hProcess7"/>
    <dgm:cxn modelId="{FBE1136B-5232-421D-8008-1002D6205837}" type="presOf" srcId="{B4B37DA0-4AE7-45B3-9132-831B9CDAEFC1}" destId="{7E8A8CD0-5BD2-432B-8FBB-6F5601CBDFB5}" srcOrd="0" destOrd="0" presId="urn:microsoft.com/office/officeart/2005/8/layout/hProcess7"/>
    <dgm:cxn modelId="{8B70102D-B4F0-4083-82EA-B4701BD01DEA}" srcId="{D94EE320-1175-4153-B4E2-BBDCAA4BD01C}" destId="{AEB62C9B-A485-4502-972A-36731886BAD3}" srcOrd="3" destOrd="0" parTransId="{69B9F501-7A30-4729-8DD1-5A23A886F3D9}" sibTransId="{C573C25B-71F8-4A10-81BA-99CB5696316E}"/>
    <dgm:cxn modelId="{E5DDE7A0-4952-447B-B0DD-35F6643310E2}" type="presOf" srcId="{AEB62C9B-A485-4502-972A-36731886BAD3}" destId="{A974B2BB-9AA0-4623-A115-739413BB5744}" srcOrd="0" destOrd="0" presId="urn:microsoft.com/office/officeart/2005/8/layout/hProcess7"/>
    <dgm:cxn modelId="{59EB53EC-DD2E-489C-98B0-BF9F4E087F5B}" type="presOf" srcId="{F83B781D-093D-4749-93E6-3B6501C61F47}" destId="{DB97DE31-8216-40FD-A2EA-1FCA7887207F}" srcOrd="1" destOrd="0" presId="urn:microsoft.com/office/officeart/2005/8/layout/hProcess7"/>
    <dgm:cxn modelId="{8C9BFD90-DDB6-4ADC-9E83-DC00A2D54E46}" srcId="{D94EE320-1175-4153-B4E2-BBDCAA4BD01C}" destId="{F83B781D-093D-4749-93E6-3B6501C61F47}" srcOrd="0" destOrd="0" parTransId="{675D9B3A-339B-4E77-A586-DAADB9A1CBBD}" sibTransId="{FE63FD16-69D2-4CEC-927A-92B5AC7A166B}"/>
    <dgm:cxn modelId="{951C292E-ADEB-4372-9D2C-F325B3AD80BD}" type="presParOf" srcId="{427D3513-FFB7-40CA-9765-F84EADDFA497}" destId="{480FAB08-BA05-4B50-9852-CD3E46FC5DFD}" srcOrd="0" destOrd="0" presId="urn:microsoft.com/office/officeart/2005/8/layout/hProcess7"/>
    <dgm:cxn modelId="{6482C1E7-F07C-4DA4-A11C-3BA299E788C9}" type="presParOf" srcId="{480FAB08-BA05-4B50-9852-CD3E46FC5DFD}" destId="{4D1EAFFD-B093-4920-959D-D3F9A1C3AFD1}" srcOrd="0" destOrd="0" presId="urn:microsoft.com/office/officeart/2005/8/layout/hProcess7"/>
    <dgm:cxn modelId="{DC4C2A01-389C-4B56-A6A4-EFF015D7C01D}" type="presParOf" srcId="{480FAB08-BA05-4B50-9852-CD3E46FC5DFD}" destId="{DB97DE31-8216-40FD-A2EA-1FCA7887207F}" srcOrd="1" destOrd="0" presId="urn:microsoft.com/office/officeart/2005/8/layout/hProcess7"/>
    <dgm:cxn modelId="{EC2ED980-41D2-48C4-A121-E44262C63CB1}" type="presParOf" srcId="{427D3513-FFB7-40CA-9765-F84EADDFA497}" destId="{71795F04-DDAB-4CE5-9E4B-47CFE391EF08}" srcOrd="1" destOrd="0" presId="urn:microsoft.com/office/officeart/2005/8/layout/hProcess7"/>
    <dgm:cxn modelId="{DAA1BA47-9DB1-44C4-A30D-64995D7E2E69}" type="presParOf" srcId="{427D3513-FFB7-40CA-9765-F84EADDFA497}" destId="{DE643C87-2ACB-4B8A-B884-A35618C93806}" srcOrd="2" destOrd="0" presId="urn:microsoft.com/office/officeart/2005/8/layout/hProcess7"/>
    <dgm:cxn modelId="{B3A8CF8E-C6DB-4B08-9A92-1F66A3FDC714}" type="presParOf" srcId="{DE643C87-2ACB-4B8A-B884-A35618C93806}" destId="{51EEA129-0A4F-4724-BF68-82B62B8FD86A}" srcOrd="0" destOrd="0" presId="urn:microsoft.com/office/officeart/2005/8/layout/hProcess7"/>
    <dgm:cxn modelId="{2DFE681C-8C92-4D74-BDE9-A3D5B5E7C1A6}" type="presParOf" srcId="{DE643C87-2ACB-4B8A-B884-A35618C93806}" destId="{8951BE4D-172E-4EED-8BC8-57F7B6F0C7D4}" srcOrd="1" destOrd="0" presId="urn:microsoft.com/office/officeart/2005/8/layout/hProcess7"/>
    <dgm:cxn modelId="{81431547-810F-4B28-B3F3-D376B08F991E}" type="presParOf" srcId="{DE643C87-2ACB-4B8A-B884-A35618C93806}" destId="{A6E24941-9B88-4E7C-84BE-1FFB53CCDDC1}" srcOrd="2" destOrd="0" presId="urn:microsoft.com/office/officeart/2005/8/layout/hProcess7"/>
    <dgm:cxn modelId="{D2E5F0A0-B491-4113-AC91-2F13E7B2A5BB}" type="presParOf" srcId="{427D3513-FFB7-40CA-9765-F84EADDFA497}" destId="{6A31C4C2-7CCA-4C4F-B7AE-B23AF83249E5}" srcOrd="3" destOrd="0" presId="urn:microsoft.com/office/officeart/2005/8/layout/hProcess7"/>
    <dgm:cxn modelId="{18850464-7802-48C9-A9A9-7B202FFF366F}" type="presParOf" srcId="{427D3513-FFB7-40CA-9765-F84EADDFA497}" destId="{11939AA9-1FE8-4521-9777-DEBFD3CE8F3A}" srcOrd="4" destOrd="0" presId="urn:microsoft.com/office/officeart/2005/8/layout/hProcess7"/>
    <dgm:cxn modelId="{22AE370F-4017-4F95-9418-4021AB699C15}" type="presParOf" srcId="{11939AA9-1FE8-4521-9777-DEBFD3CE8F3A}" destId="{7E8A8CD0-5BD2-432B-8FBB-6F5601CBDFB5}" srcOrd="0" destOrd="0" presId="urn:microsoft.com/office/officeart/2005/8/layout/hProcess7"/>
    <dgm:cxn modelId="{E9C35C8F-C606-47B4-862D-3ED9E93CB551}" type="presParOf" srcId="{11939AA9-1FE8-4521-9777-DEBFD3CE8F3A}" destId="{4E4BD890-A358-4592-9289-4D15739EDCE8}" srcOrd="1" destOrd="0" presId="urn:microsoft.com/office/officeart/2005/8/layout/hProcess7"/>
    <dgm:cxn modelId="{43174C2C-2FEA-49B5-BFC9-38CF4D8A3EC7}" type="presParOf" srcId="{427D3513-FFB7-40CA-9765-F84EADDFA497}" destId="{A8663C37-3398-48A3-AE26-779EF39F4E17}" srcOrd="5" destOrd="0" presId="urn:microsoft.com/office/officeart/2005/8/layout/hProcess7"/>
    <dgm:cxn modelId="{B796B3D1-4DA9-4946-B7CF-30B8EC0F3C9E}" type="presParOf" srcId="{427D3513-FFB7-40CA-9765-F84EADDFA497}" destId="{70DC89BD-D628-4522-BCB4-EE96AC863ED6}" srcOrd="6" destOrd="0" presId="urn:microsoft.com/office/officeart/2005/8/layout/hProcess7"/>
    <dgm:cxn modelId="{8A6E93AD-9171-4736-9B18-76893EF8745D}" type="presParOf" srcId="{70DC89BD-D628-4522-BCB4-EE96AC863ED6}" destId="{D0841E6E-72C2-4692-87AA-9A82054D3EC9}" srcOrd="0" destOrd="0" presId="urn:microsoft.com/office/officeart/2005/8/layout/hProcess7"/>
    <dgm:cxn modelId="{A2B94E33-EEC1-4498-9D8B-DFD45A9EEC20}" type="presParOf" srcId="{70DC89BD-D628-4522-BCB4-EE96AC863ED6}" destId="{9D26E7B6-752F-4DF2-BCFA-42F413E67EFC}" srcOrd="1" destOrd="0" presId="urn:microsoft.com/office/officeart/2005/8/layout/hProcess7"/>
    <dgm:cxn modelId="{7B1BE642-6454-4D96-A668-28F082B7753B}" type="presParOf" srcId="{70DC89BD-D628-4522-BCB4-EE96AC863ED6}" destId="{3A689BF4-73EB-464B-B912-880158B2138A}" srcOrd="2" destOrd="0" presId="urn:microsoft.com/office/officeart/2005/8/layout/hProcess7"/>
    <dgm:cxn modelId="{51CE4568-A637-4407-9971-1E439F4F283A}" type="presParOf" srcId="{427D3513-FFB7-40CA-9765-F84EADDFA497}" destId="{B83029FB-85C0-49BA-A497-6DA09626B92C}" srcOrd="7" destOrd="0" presId="urn:microsoft.com/office/officeart/2005/8/layout/hProcess7"/>
    <dgm:cxn modelId="{6CF75D77-7CA9-4DFC-80EA-351AF8C29FD3}" type="presParOf" srcId="{427D3513-FFB7-40CA-9765-F84EADDFA497}" destId="{A29D337C-C521-411D-89AB-B926663B6A7D}" srcOrd="8" destOrd="0" presId="urn:microsoft.com/office/officeart/2005/8/layout/hProcess7"/>
    <dgm:cxn modelId="{A871BD79-18DC-4217-8ACD-DA10707AC3A1}" type="presParOf" srcId="{A29D337C-C521-411D-89AB-B926663B6A7D}" destId="{B8DFBABE-E7E4-4205-B752-C73E8C4C4F96}" srcOrd="0" destOrd="0" presId="urn:microsoft.com/office/officeart/2005/8/layout/hProcess7"/>
    <dgm:cxn modelId="{3A80D57D-A79C-44F4-BD98-E8B4F132C741}" type="presParOf" srcId="{A29D337C-C521-411D-89AB-B926663B6A7D}" destId="{D17FB4E2-F5DA-43E7-9B89-698B9C109B06}" srcOrd="1" destOrd="0" presId="urn:microsoft.com/office/officeart/2005/8/layout/hProcess7"/>
    <dgm:cxn modelId="{DF2A8676-BDD7-490A-8454-1CCCD87558F2}" type="presParOf" srcId="{427D3513-FFB7-40CA-9765-F84EADDFA497}" destId="{9C068316-4007-49BB-B4D6-5BFC57486E56}" srcOrd="9" destOrd="0" presId="urn:microsoft.com/office/officeart/2005/8/layout/hProcess7"/>
    <dgm:cxn modelId="{C8FFB616-AF58-4D0D-8C74-3D70FDCAF377}" type="presParOf" srcId="{427D3513-FFB7-40CA-9765-F84EADDFA497}" destId="{437907ED-4950-48E1-BE62-7E79B1D4612E}" srcOrd="10" destOrd="0" presId="urn:microsoft.com/office/officeart/2005/8/layout/hProcess7"/>
    <dgm:cxn modelId="{27F436B7-8316-426D-8942-E638591378CD}" type="presParOf" srcId="{437907ED-4950-48E1-BE62-7E79B1D4612E}" destId="{4CA80E7B-9A8B-4C22-8A95-51968FD422E3}" srcOrd="0" destOrd="0" presId="urn:microsoft.com/office/officeart/2005/8/layout/hProcess7"/>
    <dgm:cxn modelId="{D2ED1E96-B6D0-450F-B2FF-3757A885B517}" type="presParOf" srcId="{437907ED-4950-48E1-BE62-7E79B1D4612E}" destId="{EC4E99EF-2F59-45FE-B99D-CB2AD7DC4F87}" srcOrd="1" destOrd="0" presId="urn:microsoft.com/office/officeart/2005/8/layout/hProcess7"/>
    <dgm:cxn modelId="{23BC1A2C-D8E5-4675-B2BD-C480C0F64D5D}" type="presParOf" srcId="{437907ED-4950-48E1-BE62-7E79B1D4612E}" destId="{E15658FA-A9D7-4C56-85BA-04743AAF5B5E}" srcOrd="2" destOrd="0" presId="urn:microsoft.com/office/officeart/2005/8/layout/hProcess7"/>
    <dgm:cxn modelId="{35E6619F-A52B-4135-A263-CC5977EF9F19}" type="presParOf" srcId="{427D3513-FFB7-40CA-9765-F84EADDFA497}" destId="{4C43D475-ABA4-4D87-BAF8-E84FDD90CE3F}" srcOrd="11" destOrd="0" presId="urn:microsoft.com/office/officeart/2005/8/layout/hProcess7"/>
    <dgm:cxn modelId="{24F7FEF9-564C-4AA2-B8DB-A8EE132852E1}" type="presParOf" srcId="{427D3513-FFB7-40CA-9765-F84EADDFA497}" destId="{2FE7481C-0A91-4ED9-B8A2-55783B869708}" srcOrd="12" destOrd="0" presId="urn:microsoft.com/office/officeart/2005/8/layout/hProcess7"/>
    <dgm:cxn modelId="{2C539C9D-A5AE-4C6A-B7B3-AFF9161ADB36}" type="presParOf" srcId="{2FE7481C-0A91-4ED9-B8A2-55783B869708}" destId="{A974B2BB-9AA0-4623-A115-739413BB5744}" srcOrd="0" destOrd="0" presId="urn:microsoft.com/office/officeart/2005/8/layout/hProcess7"/>
    <dgm:cxn modelId="{DA90DE1B-AA44-4C4B-9FC2-4705CACC4CF5}" type="presParOf" srcId="{2FE7481C-0A91-4ED9-B8A2-55783B869708}" destId="{FF71C9FF-FF0A-4DB2-969F-EFD97C56FCC4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4EE320-1175-4153-B4E2-BBDCAA4BD01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B781D-093D-4749-93E6-3B6501C61F47}">
      <dgm:prSet phldrT="[Text]"/>
      <dgm:spPr>
        <a:solidFill>
          <a:schemeClr val="accent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Yeast 2H</a:t>
          </a:r>
          <a:endParaRPr lang="en-US" dirty="0"/>
        </a:p>
      </dgm:t>
    </dgm:pt>
    <dgm:pt modelId="{675D9B3A-339B-4E77-A586-DAADB9A1CBBD}" type="parTrans" cxnId="{8C9BFD90-DDB6-4ADC-9E83-DC00A2D54E46}">
      <dgm:prSet/>
      <dgm:spPr/>
      <dgm:t>
        <a:bodyPr/>
        <a:lstStyle/>
        <a:p>
          <a:endParaRPr lang="en-US"/>
        </a:p>
      </dgm:t>
    </dgm:pt>
    <dgm:pt modelId="{FE63FD16-69D2-4CEC-927A-92B5AC7A166B}" type="sibTrans" cxnId="{8C9BFD90-DDB6-4ADC-9E83-DC00A2D54E46}">
      <dgm:prSet/>
      <dgm:spPr/>
      <dgm:t>
        <a:bodyPr/>
        <a:lstStyle/>
        <a:p>
          <a:endParaRPr lang="en-US"/>
        </a:p>
      </dgm:t>
    </dgm:pt>
    <dgm:pt modelId="{B4B37DA0-4AE7-45B3-9132-831B9CDAEFC1}">
      <dgm:prSet phldrT="[Text]"/>
      <dgm:spPr>
        <a:solidFill>
          <a:schemeClr val="accent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Gene Ontology</a:t>
          </a:r>
          <a:endParaRPr lang="en-US" dirty="0"/>
        </a:p>
      </dgm:t>
    </dgm:pt>
    <dgm:pt modelId="{C84A17D9-A233-49CF-87D7-531A82623AB5}" type="parTrans" cxnId="{5397439E-8079-4EF5-AD76-53CD20779A38}">
      <dgm:prSet/>
      <dgm:spPr/>
      <dgm:t>
        <a:bodyPr/>
        <a:lstStyle/>
        <a:p>
          <a:endParaRPr lang="en-US"/>
        </a:p>
      </dgm:t>
    </dgm:pt>
    <dgm:pt modelId="{3B452F63-6D72-461A-9932-0C0F288B82FD}" type="sibTrans" cxnId="{5397439E-8079-4EF5-AD76-53CD20779A38}">
      <dgm:prSet/>
      <dgm:spPr/>
      <dgm:t>
        <a:bodyPr/>
        <a:lstStyle/>
        <a:p>
          <a:endParaRPr lang="en-US"/>
        </a:p>
      </dgm:t>
    </dgm:pt>
    <dgm:pt modelId="{BB151D42-6E0D-4815-A7E4-B120B6EBE195}">
      <dgm:prSet phldrT="[Text]"/>
      <dgm:spPr>
        <a:solidFill>
          <a:schemeClr val="accent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CRISPR/Cas9</a:t>
          </a:r>
          <a:endParaRPr lang="en-US" dirty="0"/>
        </a:p>
      </dgm:t>
    </dgm:pt>
    <dgm:pt modelId="{7A586434-EA46-4AC1-A874-CFDE5EF0DEA7}" type="parTrans" cxnId="{A0F04E0A-2E65-40D1-8A5C-25CB315C603D}">
      <dgm:prSet/>
      <dgm:spPr/>
      <dgm:t>
        <a:bodyPr/>
        <a:lstStyle/>
        <a:p>
          <a:endParaRPr lang="en-US"/>
        </a:p>
      </dgm:t>
    </dgm:pt>
    <dgm:pt modelId="{991EF96A-EFD7-4682-9D4A-5241B73DD50C}" type="sibTrans" cxnId="{A0F04E0A-2E65-40D1-8A5C-25CB315C603D}">
      <dgm:prSet/>
      <dgm:spPr/>
      <dgm:t>
        <a:bodyPr/>
        <a:lstStyle/>
        <a:p>
          <a:endParaRPr lang="en-US"/>
        </a:p>
      </dgm:t>
    </dgm:pt>
    <dgm:pt modelId="{AEB62C9B-A485-4502-972A-36731886BAD3}">
      <dgm:prSet phldrT="[Text]"/>
      <dgm:spPr>
        <a:solidFill>
          <a:schemeClr val="accent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Screen</a:t>
          </a:r>
          <a:endParaRPr lang="en-US" dirty="0"/>
        </a:p>
      </dgm:t>
    </dgm:pt>
    <dgm:pt modelId="{69B9F501-7A30-4729-8DD1-5A23A886F3D9}" type="parTrans" cxnId="{8B70102D-B4F0-4083-82EA-B4701BD01DEA}">
      <dgm:prSet/>
      <dgm:spPr/>
      <dgm:t>
        <a:bodyPr/>
        <a:lstStyle/>
        <a:p>
          <a:endParaRPr lang="en-US"/>
        </a:p>
      </dgm:t>
    </dgm:pt>
    <dgm:pt modelId="{C573C25B-71F8-4A10-81BA-99CB5696316E}" type="sibTrans" cxnId="{8B70102D-B4F0-4083-82EA-B4701BD01DEA}">
      <dgm:prSet/>
      <dgm:spPr/>
      <dgm:t>
        <a:bodyPr/>
        <a:lstStyle/>
        <a:p>
          <a:endParaRPr lang="en-US"/>
        </a:p>
      </dgm:t>
    </dgm:pt>
    <dgm:pt modelId="{427D3513-FFB7-40CA-9765-F84EADDFA497}" type="pres">
      <dgm:prSet presAssocID="{D94EE320-1175-4153-B4E2-BBDCAA4BD0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0FAB08-BA05-4B50-9852-CD3E46FC5DFD}" type="pres">
      <dgm:prSet presAssocID="{F83B781D-093D-4749-93E6-3B6501C61F47}" presName="compositeNode" presStyleCnt="0">
        <dgm:presLayoutVars>
          <dgm:bulletEnabled val="1"/>
        </dgm:presLayoutVars>
      </dgm:prSet>
      <dgm:spPr/>
    </dgm:pt>
    <dgm:pt modelId="{4D1EAFFD-B093-4920-959D-D3F9A1C3AFD1}" type="pres">
      <dgm:prSet presAssocID="{F83B781D-093D-4749-93E6-3B6501C61F47}" presName="bgRect" presStyleLbl="node1" presStyleIdx="0" presStyleCnt="4"/>
      <dgm:spPr/>
      <dgm:t>
        <a:bodyPr/>
        <a:lstStyle/>
        <a:p>
          <a:endParaRPr lang="en-US"/>
        </a:p>
      </dgm:t>
    </dgm:pt>
    <dgm:pt modelId="{DB97DE31-8216-40FD-A2EA-1FCA7887207F}" type="pres">
      <dgm:prSet presAssocID="{F83B781D-093D-4749-93E6-3B6501C61F47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95F04-DDAB-4CE5-9E4B-47CFE391EF08}" type="pres">
      <dgm:prSet presAssocID="{FE63FD16-69D2-4CEC-927A-92B5AC7A166B}" presName="hSp" presStyleCnt="0"/>
      <dgm:spPr/>
    </dgm:pt>
    <dgm:pt modelId="{DE643C87-2ACB-4B8A-B884-A35618C93806}" type="pres">
      <dgm:prSet presAssocID="{FE63FD16-69D2-4CEC-927A-92B5AC7A166B}" presName="vProcSp" presStyleCnt="0"/>
      <dgm:spPr/>
    </dgm:pt>
    <dgm:pt modelId="{51EEA129-0A4F-4724-BF68-82B62B8FD86A}" type="pres">
      <dgm:prSet presAssocID="{FE63FD16-69D2-4CEC-927A-92B5AC7A166B}" presName="vSp1" presStyleCnt="0"/>
      <dgm:spPr/>
    </dgm:pt>
    <dgm:pt modelId="{8951BE4D-172E-4EED-8BC8-57F7B6F0C7D4}" type="pres">
      <dgm:prSet presAssocID="{FE63FD16-69D2-4CEC-927A-92B5AC7A166B}" presName="simulatedConn" presStyleLbl="solidFgAcc1" presStyleIdx="0" presStyleCnt="3"/>
      <dgm:spPr>
        <a:ln>
          <a:solidFill>
            <a:schemeClr val="tx1"/>
          </a:solidFill>
        </a:ln>
      </dgm:spPr>
    </dgm:pt>
    <dgm:pt modelId="{A6E24941-9B88-4E7C-84BE-1FFB53CCDDC1}" type="pres">
      <dgm:prSet presAssocID="{FE63FD16-69D2-4CEC-927A-92B5AC7A166B}" presName="vSp2" presStyleCnt="0"/>
      <dgm:spPr/>
    </dgm:pt>
    <dgm:pt modelId="{6A31C4C2-7CCA-4C4F-B7AE-B23AF83249E5}" type="pres">
      <dgm:prSet presAssocID="{FE63FD16-69D2-4CEC-927A-92B5AC7A166B}" presName="sibTrans" presStyleCnt="0"/>
      <dgm:spPr/>
    </dgm:pt>
    <dgm:pt modelId="{11939AA9-1FE8-4521-9777-DEBFD3CE8F3A}" type="pres">
      <dgm:prSet presAssocID="{B4B37DA0-4AE7-45B3-9132-831B9CDAEFC1}" presName="compositeNode" presStyleCnt="0">
        <dgm:presLayoutVars>
          <dgm:bulletEnabled val="1"/>
        </dgm:presLayoutVars>
      </dgm:prSet>
      <dgm:spPr/>
    </dgm:pt>
    <dgm:pt modelId="{7E8A8CD0-5BD2-432B-8FBB-6F5601CBDFB5}" type="pres">
      <dgm:prSet presAssocID="{B4B37DA0-4AE7-45B3-9132-831B9CDAEFC1}" presName="bgRect" presStyleLbl="node1" presStyleIdx="1" presStyleCnt="4"/>
      <dgm:spPr/>
      <dgm:t>
        <a:bodyPr/>
        <a:lstStyle/>
        <a:p>
          <a:endParaRPr lang="en-US"/>
        </a:p>
      </dgm:t>
    </dgm:pt>
    <dgm:pt modelId="{4E4BD890-A358-4592-9289-4D15739EDCE8}" type="pres">
      <dgm:prSet presAssocID="{B4B37DA0-4AE7-45B3-9132-831B9CDAEFC1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63C37-3398-48A3-AE26-779EF39F4E17}" type="pres">
      <dgm:prSet presAssocID="{3B452F63-6D72-461A-9932-0C0F288B82FD}" presName="hSp" presStyleCnt="0"/>
      <dgm:spPr/>
    </dgm:pt>
    <dgm:pt modelId="{70DC89BD-D628-4522-BCB4-EE96AC863ED6}" type="pres">
      <dgm:prSet presAssocID="{3B452F63-6D72-461A-9932-0C0F288B82FD}" presName="vProcSp" presStyleCnt="0"/>
      <dgm:spPr/>
    </dgm:pt>
    <dgm:pt modelId="{D0841E6E-72C2-4692-87AA-9A82054D3EC9}" type="pres">
      <dgm:prSet presAssocID="{3B452F63-6D72-461A-9932-0C0F288B82FD}" presName="vSp1" presStyleCnt="0"/>
      <dgm:spPr/>
    </dgm:pt>
    <dgm:pt modelId="{9D26E7B6-752F-4DF2-BCFA-42F413E67EFC}" type="pres">
      <dgm:prSet presAssocID="{3B452F63-6D72-461A-9932-0C0F288B82FD}" presName="simulatedConn" presStyleLbl="solidFgAcc1" presStyleIdx="1" presStyleCnt="3"/>
      <dgm:spPr>
        <a:ln>
          <a:solidFill>
            <a:schemeClr val="tx1"/>
          </a:solidFill>
        </a:ln>
      </dgm:spPr>
    </dgm:pt>
    <dgm:pt modelId="{3A689BF4-73EB-464B-B912-880158B2138A}" type="pres">
      <dgm:prSet presAssocID="{3B452F63-6D72-461A-9932-0C0F288B82FD}" presName="vSp2" presStyleCnt="0"/>
      <dgm:spPr/>
    </dgm:pt>
    <dgm:pt modelId="{B83029FB-85C0-49BA-A497-6DA09626B92C}" type="pres">
      <dgm:prSet presAssocID="{3B452F63-6D72-461A-9932-0C0F288B82FD}" presName="sibTrans" presStyleCnt="0"/>
      <dgm:spPr/>
    </dgm:pt>
    <dgm:pt modelId="{A29D337C-C521-411D-89AB-B926663B6A7D}" type="pres">
      <dgm:prSet presAssocID="{BB151D42-6E0D-4815-A7E4-B120B6EBE195}" presName="compositeNode" presStyleCnt="0">
        <dgm:presLayoutVars>
          <dgm:bulletEnabled val="1"/>
        </dgm:presLayoutVars>
      </dgm:prSet>
      <dgm:spPr/>
    </dgm:pt>
    <dgm:pt modelId="{B8DFBABE-E7E4-4205-B752-C73E8C4C4F96}" type="pres">
      <dgm:prSet presAssocID="{BB151D42-6E0D-4815-A7E4-B120B6EBE195}" presName="bgRect" presStyleLbl="node1" presStyleIdx="2" presStyleCnt="4"/>
      <dgm:spPr/>
      <dgm:t>
        <a:bodyPr/>
        <a:lstStyle/>
        <a:p>
          <a:endParaRPr lang="en-US"/>
        </a:p>
      </dgm:t>
    </dgm:pt>
    <dgm:pt modelId="{D17FB4E2-F5DA-43E7-9B89-698B9C109B06}" type="pres">
      <dgm:prSet presAssocID="{BB151D42-6E0D-4815-A7E4-B120B6EBE195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68316-4007-49BB-B4D6-5BFC57486E56}" type="pres">
      <dgm:prSet presAssocID="{991EF96A-EFD7-4682-9D4A-5241B73DD50C}" presName="hSp" presStyleCnt="0"/>
      <dgm:spPr/>
    </dgm:pt>
    <dgm:pt modelId="{437907ED-4950-48E1-BE62-7E79B1D4612E}" type="pres">
      <dgm:prSet presAssocID="{991EF96A-EFD7-4682-9D4A-5241B73DD50C}" presName="vProcSp" presStyleCnt="0"/>
      <dgm:spPr/>
    </dgm:pt>
    <dgm:pt modelId="{4CA80E7B-9A8B-4C22-8A95-51968FD422E3}" type="pres">
      <dgm:prSet presAssocID="{991EF96A-EFD7-4682-9D4A-5241B73DD50C}" presName="vSp1" presStyleCnt="0"/>
      <dgm:spPr/>
    </dgm:pt>
    <dgm:pt modelId="{EC4E99EF-2F59-45FE-B99D-CB2AD7DC4F87}" type="pres">
      <dgm:prSet presAssocID="{991EF96A-EFD7-4682-9D4A-5241B73DD50C}" presName="simulatedConn" presStyleLbl="solidFgAcc1" presStyleIdx="2" presStyleCnt="3"/>
      <dgm:spPr/>
    </dgm:pt>
    <dgm:pt modelId="{E15658FA-A9D7-4C56-85BA-04743AAF5B5E}" type="pres">
      <dgm:prSet presAssocID="{991EF96A-EFD7-4682-9D4A-5241B73DD50C}" presName="vSp2" presStyleCnt="0"/>
      <dgm:spPr/>
    </dgm:pt>
    <dgm:pt modelId="{4C43D475-ABA4-4D87-BAF8-E84FDD90CE3F}" type="pres">
      <dgm:prSet presAssocID="{991EF96A-EFD7-4682-9D4A-5241B73DD50C}" presName="sibTrans" presStyleCnt="0"/>
      <dgm:spPr/>
    </dgm:pt>
    <dgm:pt modelId="{2FE7481C-0A91-4ED9-B8A2-55783B869708}" type="pres">
      <dgm:prSet presAssocID="{AEB62C9B-A485-4502-972A-36731886BAD3}" presName="compositeNode" presStyleCnt="0">
        <dgm:presLayoutVars>
          <dgm:bulletEnabled val="1"/>
        </dgm:presLayoutVars>
      </dgm:prSet>
      <dgm:spPr/>
    </dgm:pt>
    <dgm:pt modelId="{A974B2BB-9AA0-4623-A115-739413BB5744}" type="pres">
      <dgm:prSet presAssocID="{AEB62C9B-A485-4502-972A-36731886BAD3}" presName="bgRect" presStyleLbl="node1" presStyleIdx="3" presStyleCnt="4"/>
      <dgm:spPr/>
      <dgm:t>
        <a:bodyPr/>
        <a:lstStyle/>
        <a:p>
          <a:endParaRPr lang="en-US"/>
        </a:p>
      </dgm:t>
    </dgm:pt>
    <dgm:pt modelId="{FF71C9FF-FF0A-4DB2-969F-EFD97C56FCC4}" type="pres">
      <dgm:prSet presAssocID="{AEB62C9B-A485-4502-972A-36731886BAD3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E7D87-D5D4-4BB6-885A-0B2155D76865}" type="presOf" srcId="{B4B37DA0-4AE7-45B3-9132-831B9CDAEFC1}" destId="{7E8A8CD0-5BD2-432B-8FBB-6F5601CBDFB5}" srcOrd="0" destOrd="0" presId="urn:microsoft.com/office/officeart/2005/8/layout/hProcess7"/>
    <dgm:cxn modelId="{8C9BFD90-DDB6-4ADC-9E83-DC00A2D54E46}" srcId="{D94EE320-1175-4153-B4E2-BBDCAA4BD01C}" destId="{F83B781D-093D-4749-93E6-3B6501C61F47}" srcOrd="0" destOrd="0" parTransId="{675D9B3A-339B-4E77-A586-DAADB9A1CBBD}" sibTransId="{FE63FD16-69D2-4CEC-927A-92B5AC7A166B}"/>
    <dgm:cxn modelId="{A0F04E0A-2E65-40D1-8A5C-25CB315C603D}" srcId="{D94EE320-1175-4153-B4E2-BBDCAA4BD01C}" destId="{BB151D42-6E0D-4815-A7E4-B120B6EBE195}" srcOrd="2" destOrd="0" parTransId="{7A586434-EA46-4AC1-A874-CFDE5EF0DEA7}" sibTransId="{991EF96A-EFD7-4682-9D4A-5241B73DD50C}"/>
    <dgm:cxn modelId="{460DF7CF-E599-4352-ACFC-755639F5A88F}" type="presOf" srcId="{AEB62C9B-A485-4502-972A-36731886BAD3}" destId="{FF71C9FF-FF0A-4DB2-969F-EFD97C56FCC4}" srcOrd="1" destOrd="0" presId="urn:microsoft.com/office/officeart/2005/8/layout/hProcess7"/>
    <dgm:cxn modelId="{4E59A53D-E3D8-48F7-9D31-0CF7C15A40D0}" type="presOf" srcId="{BB151D42-6E0D-4815-A7E4-B120B6EBE195}" destId="{B8DFBABE-E7E4-4205-B752-C73E8C4C4F96}" srcOrd="0" destOrd="0" presId="urn:microsoft.com/office/officeart/2005/8/layout/hProcess7"/>
    <dgm:cxn modelId="{A1216364-D445-417A-AB85-833E2EFCE682}" type="presOf" srcId="{F83B781D-093D-4749-93E6-3B6501C61F47}" destId="{4D1EAFFD-B093-4920-959D-D3F9A1C3AFD1}" srcOrd="0" destOrd="0" presId="urn:microsoft.com/office/officeart/2005/8/layout/hProcess7"/>
    <dgm:cxn modelId="{394C15D6-5EE7-4365-A0B6-BD787A3204D4}" type="presOf" srcId="{D94EE320-1175-4153-B4E2-BBDCAA4BD01C}" destId="{427D3513-FFB7-40CA-9765-F84EADDFA497}" srcOrd="0" destOrd="0" presId="urn:microsoft.com/office/officeart/2005/8/layout/hProcess7"/>
    <dgm:cxn modelId="{492318CD-D9C1-43D5-A504-7BE62C3C1625}" type="presOf" srcId="{F83B781D-093D-4749-93E6-3B6501C61F47}" destId="{DB97DE31-8216-40FD-A2EA-1FCA7887207F}" srcOrd="1" destOrd="0" presId="urn:microsoft.com/office/officeart/2005/8/layout/hProcess7"/>
    <dgm:cxn modelId="{8B70102D-B4F0-4083-82EA-B4701BD01DEA}" srcId="{D94EE320-1175-4153-B4E2-BBDCAA4BD01C}" destId="{AEB62C9B-A485-4502-972A-36731886BAD3}" srcOrd="3" destOrd="0" parTransId="{69B9F501-7A30-4729-8DD1-5A23A886F3D9}" sibTransId="{C573C25B-71F8-4A10-81BA-99CB5696316E}"/>
    <dgm:cxn modelId="{2E9F8CBD-8067-401D-9927-01E25FFD97AF}" type="presOf" srcId="{B4B37DA0-4AE7-45B3-9132-831B9CDAEFC1}" destId="{4E4BD890-A358-4592-9289-4D15739EDCE8}" srcOrd="1" destOrd="0" presId="urn:microsoft.com/office/officeart/2005/8/layout/hProcess7"/>
    <dgm:cxn modelId="{E8C385F8-4D3E-4545-8AF3-B7B338FD9F3D}" type="presOf" srcId="{BB151D42-6E0D-4815-A7E4-B120B6EBE195}" destId="{D17FB4E2-F5DA-43E7-9B89-698B9C109B06}" srcOrd="1" destOrd="0" presId="urn:microsoft.com/office/officeart/2005/8/layout/hProcess7"/>
    <dgm:cxn modelId="{1003B28A-77BF-47E5-B302-E5DE9272F6AC}" type="presOf" srcId="{AEB62C9B-A485-4502-972A-36731886BAD3}" destId="{A974B2BB-9AA0-4623-A115-739413BB5744}" srcOrd="0" destOrd="0" presId="urn:microsoft.com/office/officeart/2005/8/layout/hProcess7"/>
    <dgm:cxn modelId="{5397439E-8079-4EF5-AD76-53CD20779A38}" srcId="{D94EE320-1175-4153-B4E2-BBDCAA4BD01C}" destId="{B4B37DA0-4AE7-45B3-9132-831B9CDAEFC1}" srcOrd="1" destOrd="0" parTransId="{C84A17D9-A233-49CF-87D7-531A82623AB5}" sibTransId="{3B452F63-6D72-461A-9932-0C0F288B82FD}"/>
    <dgm:cxn modelId="{23034135-7941-4A4D-93E2-76653CC98181}" type="presParOf" srcId="{427D3513-FFB7-40CA-9765-F84EADDFA497}" destId="{480FAB08-BA05-4B50-9852-CD3E46FC5DFD}" srcOrd="0" destOrd="0" presId="urn:microsoft.com/office/officeart/2005/8/layout/hProcess7"/>
    <dgm:cxn modelId="{4D059803-8EE4-40FA-A962-6977482FC0EB}" type="presParOf" srcId="{480FAB08-BA05-4B50-9852-CD3E46FC5DFD}" destId="{4D1EAFFD-B093-4920-959D-D3F9A1C3AFD1}" srcOrd="0" destOrd="0" presId="urn:microsoft.com/office/officeart/2005/8/layout/hProcess7"/>
    <dgm:cxn modelId="{FCC08BCE-2402-43E3-8C06-9DF6E3F293C8}" type="presParOf" srcId="{480FAB08-BA05-4B50-9852-CD3E46FC5DFD}" destId="{DB97DE31-8216-40FD-A2EA-1FCA7887207F}" srcOrd="1" destOrd="0" presId="urn:microsoft.com/office/officeart/2005/8/layout/hProcess7"/>
    <dgm:cxn modelId="{297B7887-4831-4BA4-866D-5C93DE1827A9}" type="presParOf" srcId="{427D3513-FFB7-40CA-9765-F84EADDFA497}" destId="{71795F04-DDAB-4CE5-9E4B-47CFE391EF08}" srcOrd="1" destOrd="0" presId="urn:microsoft.com/office/officeart/2005/8/layout/hProcess7"/>
    <dgm:cxn modelId="{37645A68-DBA8-4709-8F49-50D8F5654D6F}" type="presParOf" srcId="{427D3513-FFB7-40CA-9765-F84EADDFA497}" destId="{DE643C87-2ACB-4B8A-B884-A35618C93806}" srcOrd="2" destOrd="0" presId="urn:microsoft.com/office/officeart/2005/8/layout/hProcess7"/>
    <dgm:cxn modelId="{4EF87001-B38B-4BAA-A251-5EDD7AC74256}" type="presParOf" srcId="{DE643C87-2ACB-4B8A-B884-A35618C93806}" destId="{51EEA129-0A4F-4724-BF68-82B62B8FD86A}" srcOrd="0" destOrd="0" presId="urn:microsoft.com/office/officeart/2005/8/layout/hProcess7"/>
    <dgm:cxn modelId="{FD163CB8-B7C6-415B-8296-86CA931FDA17}" type="presParOf" srcId="{DE643C87-2ACB-4B8A-B884-A35618C93806}" destId="{8951BE4D-172E-4EED-8BC8-57F7B6F0C7D4}" srcOrd="1" destOrd="0" presId="urn:microsoft.com/office/officeart/2005/8/layout/hProcess7"/>
    <dgm:cxn modelId="{67858E67-F845-4A87-A198-13D7328B3265}" type="presParOf" srcId="{DE643C87-2ACB-4B8A-B884-A35618C93806}" destId="{A6E24941-9B88-4E7C-84BE-1FFB53CCDDC1}" srcOrd="2" destOrd="0" presId="urn:microsoft.com/office/officeart/2005/8/layout/hProcess7"/>
    <dgm:cxn modelId="{0CEAD99D-3AA3-42B7-89B5-C4069D71095E}" type="presParOf" srcId="{427D3513-FFB7-40CA-9765-F84EADDFA497}" destId="{6A31C4C2-7CCA-4C4F-B7AE-B23AF83249E5}" srcOrd="3" destOrd="0" presId="urn:microsoft.com/office/officeart/2005/8/layout/hProcess7"/>
    <dgm:cxn modelId="{F8E0A72A-62FC-44C0-88FC-AE6907FB5BB2}" type="presParOf" srcId="{427D3513-FFB7-40CA-9765-F84EADDFA497}" destId="{11939AA9-1FE8-4521-9777-DEBFD3CE8F3A}" srcOrd="4" destOrd="0" presId="urn:microsoft.com/office/officeart/2005/8/layout/hProcess7"/>
    <dgm:cxn modelId="{70B5A4B4-E2A6-4F4F-A860-5A3E6781F695}" type="presParOf" srcId="{11939AA9-1FE8-4521-9777-DEBFD3CE8F3A}" destId="{7E8A8CD0-5BD2-432B-8FBB-6F5601CBDFB5}" srcOrd="0" destOrd="0" presId="urn:microsoft.com/office/officeart/2005/8/layout/hProcess7"/>
    <dgm:cxn modelId="{CE56A248-BD77-45E6-AB01-237F76DF77DB}" type="presParOf" srcId="{11939AA9-1FE8-4521-9777-DEBFD3CE8F3A}" destId="{4E4BD890-A358-4592-9289-4D15739EDCE8}" srcOrd="1" destOrd="0" presId="urn:microsoft.com/office/officeart/2005/8/layout/hProcess7"/>
    <dgm:cxn modelId="{048851A2-BACC-4145-9690-5201BEEFFB10}" type="presParOf" srcId="{427D3513-FFB7-40CA-9765-F84EADDFA497}" destId="{A8663C37-3398-48A3-AE26-779EF39F4E17}" srcOrd="5" destOrd="0" presId="urn:microsoft.com/office/officeart/2005/8/layout/hProcess7"/>
    <dgm:cxn modelId="{CE788AF7-8A78-4090-A52F-489FEFE89311}" type="presParOf" srcId="{427D3513-FFB7-40CA-9765-F84EADDFA497}" destId="{70DC89BD-D628-4522-BCB4-EE96AC863ED6}" srcOrd="6" destOrd="0" presId="urn:microsoft.com/office/officeart/2005/8/layout/hProcess7"/>
    <dgm:cxn modelId="{71B3ABED-F4EF-43BC-87EA-C8FD97EC0D2D}" type="presParOf" srcId="{70DC89BD-D628-4522-BCB4-EE96AC863ED6}" destId="{D0841E6E-72C2-4692-87AA-9A82054D3EC9}" srcOrd="0" destOrd="0" presId="urn:microsoft.com/office/officeart/2005/8/layout/hProcess7"/>
    <dgm:cxn modelId="{F519959D-C306-4160-AE51-513B747AE14F}" type="presParOf" srcId="{70DC89BD-D628-4522-BCB4-EE96AC863ED6}" destId="{9D26E7B6-752F-4DF2-BCFA-42F413E67EFC}" srcOrd="1" destOrd="0" presId="urn:microsoft.com/office/officeart/2005/8/layout/hProcess7"/>
    <dgm:cxn modelId="{C67B2FFD-B775-40D5-9C66-BED3A08259E9}" type="presParOf" srcId="{70DC89BD-D628-4522-BCB4-EE96AC863ED6}" destId="{3A689BF4-73EB-464B-B912-880158B2138A}" srcOrd="2" destOrd="0" presId="urn:microsoft.com/office/officeart/2005/8/layout/hProcess7"/>
    <dgm:cxn modelId="{6469C53C-BB8B-4C9A-B727-32B88A68C30A}" type="presParOf" srcId="{427D3513-FFB7-40CA-9765-F84EADDFA497}" destId="{B83029FB-85C0-49BA-A497-6DA09626B92C}" srcOrd="7" destOrd="0" presId="urn:microsoft.com/office/officeart/2005/8/layout/hProcess7"/>
    <dgm:cxn modelId="{C037342C-7822-436D-B192-E75B635FCF30}" type="presParOf" srcId="{427D3513-FFB7-40CA-9765-F84EADDFA497}" destId="{A29D337C-C521-411D-89AB-B926663B6A7D}" srcOrd="8" destOrd="0" presId="urn:microsoft.com/office/officeart/2005/8/layout/hProcess7"/>
    <dgm:cxn modelId="{7F92F4EF-CF13-4ABF-88DB-C5356D056D57}" type="presParOf" srcId="{A29D337C-C521-411D-89AB-B926663B6A7D}" destId="{B8DFBABE-E7E4-4205-B752-C73E8C4C4F96}" srcOrd="0" destOrd="0" presId="urn:microsoft.com/office/officeart/2005/8/layout/hProcess7"/>
    <dgm:cxn modelId="{3156B570-A00D-4B63-B2DA-3D1955C0E4A1}" type="presParOf" srcId="{A29D337C-C521-411D-89AB-B926663B6A7D}" destId="{D17FB4E2-F5DA-43E7-9B89-698B9C109B06}" srcOrd="1" destOrd="0" presId="urn:microsoft.com/office/officeart/2005/8/layout/hProcess7"/>
    <dgm:cxn modelId="{6AEFAEC0-B9BA-4226-A808-04237ADF6F29}" type="presParOf" srcId="{427D3513-FFB7-40CA-9765-F84EADDFA497}" destId="{9C068316-4007-49BB-B4D6-5BFC57486E56}" srcOrd="9" destOrd="0" presId="urn:microsoft.com/office/officeart/2005/8/layout/hProcess7"/>
    <dgm:cxn modelId="{AEF9045B-7A74-424B-89D8-9A302BFD3B7D}" type="presParOf" srcId="{427D3513-FFB7-40CA-9765-F84EADDFA497}" destId="{437907ED-4950-48E1-BE62-7E79B1D4612E}" srcOrd="10" destOrd="0" presId="urn:microsoft.com/office/officeart/2005/8/layout/hProcess7"/>
    <dgm:cxn modelId="{BA203223-F3B4-4F9E-861B-9E764533DF7C}" type="presParOf" srcId="{437907ED-4950-48E1-BE62-7E79B1D4612E}" destId="{4CA80E7B-9A8B-4C22-8A95-51968FD422E3}" srcOrd="0" destOrd="0" presId="urn:microsoft.com/office/officeart/2005/8/layout/hProcess7"/>
    <dgm:cxn modelId="{D00FA973-3118-42B4-8FEA-1AD22ABD9AE1}" type="presParOf" srcId="{437907ED-4950-48E1-BE62-7E79B1D4612E}" destId="{EC4E99EF-2F59-45FE-B99D-CB2AD7DC4F87}" srcOrd="1" destOrd="0" presId="urn:microsoft.com/office/officeart/2005/8/layout/hProcess7"/>
    <dgm:cxn modelId="{22C5B241-9C0C-40B0-95E2-FA924F91D494}" type="presParOf" srcId="{437907ED-4950-48E1-BE62-7E79B1D4612E}" destId="{E15658FA-A9D7-4C56-85BA-04743AAF5B5E}" srcOrd="2" destOrd="0" presId="urn:microsoft.com/office/officeart/2005/8/layout/hProcess7"/>
    <dgm:cxn modelId="{8DEDE82A-E341-4A58-A860-F659F6D66095}" type="presParOf" srcId="{427D3513-FFB7-40CA-9765-F84EADDFA497}" destId="{4C43D475-ABA4-4D87-BAF8-E84FDD90CE3F}" srcOrd="11" destOrd="0" presId="urn:microsoft.com/office/officeart/2005/8/layout/hProcess7"/>
    <dgm:cxn modelId="{A34670D1-10C8-42A9-AB8B-5537A7F2B95C}" type="presParOf" srcId="{427D3513-FFB7-40CA-9765-F84EADDFA497}" destId="{2FE7481C-0A91-4ED9-B8A2-55783B869708}" srcOrd="12" destOrd="0" presId="urn:microsoft.com/office/officeart/2005/8/layout/hProcess7"/>
    <dgm:cxn modelId="{8040C382-85D2-4F9D-A8A2-EEF4ED78B9A8}" type="presParOf" srcId="{2FE7481C-0A91-4ED9-B8A2-55783B869708}" destId="{A974B2BB-9AA0-4623-A115-739413BB5744}" srcOrd="0" destOrd="0" presId="urn:microsoft.com/office/officeart/2005/8/layout/hProcess7"/>
    <dgm:cxn modelId="{2A137A75-6D48-4314-B099-D9C614251796}" type="presParOf" srcId="{2FE7481C-0A91-4ED9-B8A2-55783B869708}" destId="{FF71C9FF-FF0A-4DB2-969F-EFD97C56FCC4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E31009-B9CA-4452-BA9E-57BD5CB80880}" type="doc">
      <dgm:prSet loTypeId="urn:microsoft.com/office/officeart/2005/8/layout/hProcess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4AD5A4-3C7B-424F-9F3F-C0DCE2065067}">
      <dgm:prSet phldrT="[Text]"/>
      <dgm:spPr/>
      <dgm:t>
        <a:bodyPr/>
        <a:lstStyle/>
        <a:p>
          <a:r>
            <a:rPr lang="en-US" b="1" dirty="0" smtClean="0">
              <a:ln>
                <a:noFill/>
              </a:ln>
            </a:rPr>
            <a:t>Domain Analysis</a:t>
          </a:r>
          <a:endParaRPr lang="en-US" b="1" dirty="0">
            <a:ln>
              <a:noFill/>
            </a:ln>
          </a:endParaRPr>
        </a:p>
      </dgm:t>
    </dgm:pt>
    <dgm:pt modelId="{06431FF2-027E-4CF6-AF81-A32F4D107141}" type="parTrans" cxnId="{359F0307-724D-4499-A736-28CD8EEA9B30}">
      <dgm:prSet/>
      <dgm:spPr/>
      <dgm:t>
        <a:bodyPr/>
        <a:lstStyle/>
        <a:p>
          <a:endParaRPr lang="en-US"/>
        </a:p>
      </dgm:t>
    </dgm:pt>
    <dgm:pt modelId="{3420672C-799E-46FC-A66A-85250555486E}" type="sibTrans" cxnId="{359F0307-724D-4499-A736-28CD8EEA9B30}">
      <dgm:prSet/>
      <dgm:spPr/>
      <dgm:t>
        <a:bodyPr/>
        <a:lstStyle/>
        <a:p>
          <a:endParaRPr lang="en-US"/>
        </a:p>
      </dgm:t>
    </dgm:pt>
    <dgm:pt modelId="{51CBD37B-C529-4AE0-911E-03D7A9BE86F2}">
      <dgm:prSet phldrT="[Text]"/>
      <dgm:spPr/>
      <dgm:t>
        <a:bodyPr/>
        <a:lstStyle/>
        <a:p>
          <a:r>
            <a:rPr lang="en-US" b="1" dirty="0" smtClean="0"/>
            <a:t>RNA-</a:t>
          </a:r>
          <a:r>
            <a:rPr lang="en-US" b="1" dirty="0" err="1" smtClean="0"/>
            <a:t>seq</a:t>
          </a:r>
          <a:endParaRPr lang="en-US" b="1" dirty="0"/>
        </a:p>
      </dgm:t>
    </dgm:pt>
    <dgm:pt modelId="{E2D39155-583C-481B-A8A9-FB7A86963C49}" type="parTrans" cxnId="{1E41054E-8682-442C-8E34-E3A5ADC29118}">
      <dgm:prSet/>
      <dgm:spPr/>
      <dgm:t>
        <a:bodyPr/>
        <a:lstStyle/>
        <a:p>
          <a:endParaRPr lang="en-US"/>
        </a:p>
      </dgm:t>
    </dgm:pt>
    <dgm:pt modelId="{6B16048A-9826-4A58-AAD6-27B5FF8D1FDC}" type="sibTrans" cxnId="{1E41054E-8682-442C-8E34-E3A5ADC29118}">
      <dgm:prSet/>
      <dgm:spPr/>
      <dgm:t>
        <a:bodyPr/>
        <a:lstStyle/>
        <a:p>
          <a:endParaRPr lang="en-US"/>
        </a:p>
      </dgm:t>
    </dgm:pt>
    <dgm:pt modelId="{B858D756-8733-4E9F-AE27-D8EDA3345967}">
      <dgm:prSet phldrT="[Text]"/>
      <dgm:spPr/>
      <dgm:t>
        <a:bodyPr/>
        <a:lstStyle/>
        <a:p>
          <a:r>
            <a:rPr lang="en-US" b="1" dirty="0" smtClean="0"/>
            <a:t>Yeast Two Hybrid</a:t>
          </a:r>
          <a:endParaRPr lang="en-US" b="1" dirty="0"/>
        </a:p>
      </dgm:t>
    </dgm:pt>
    <dgm:pt modelId="{C8FC3F2C-EEA5-4041-A983-C05FCF580147}" type="parTrans" cxnId="{4575C230-C577-412B-8C7C-70268A41274D}">
      <dgm:prSet/>
      <dgm:spPr/>
      <dgm:t>
        <a:bodyPr/>
        <a:lstStyle/>
        <a:p>
          <a:endParaRPr lang="en-US"/>
        </a:p>
      </dgm:t>
    </dgm:pt>
    <dgm:pt modelId="{E055E3A8-7E5A-4E6F-9047-5DAB807BB705}" type="sibTrans" cxnId="{4575C230-C577-412B-8C7C-70268A41274D}">
      <dgm:prSet/>
      <dgm:spPr/>
      <dgm:t>
        <a:bodyPr/>
        <a:lstStyle/>
        <a:p>
          <a:endParaRPr lang="en-US"/>
        </a:p>
      </dgm:t>
    </dgm:pt>
    <dgm:pt modelId="{2D0CC69A-C950-43D8-B84E-BB519274BB4A}">
      <dgm:prSet custT="1"/>
      <dgm:spPr/>
      <dgm:t>
        <a:bodyPr/>
        <a:lstStyle/>
        <a:p>
          <a:endParaRPr lang="en-US" sz="2000" dirty="0"/>
        </a:p>
      </dgm:t>
    </dgm:pt>
    <dgm:pt modelId="{7C0A154D-34AE-4A97-9D34-F04F0CF04D0D}" type="parTrans" cxnId="{6E5D7B0B-3C25-4D50-B2FE-D8A9883D652C}">
      <dgm:prSet/>
      <dgm:spPr/>
      <dgm:t>
        <a:bodyPr/>
        <a:lstStyle/>
        <a:p>
          <a:endParaRPr lang="en-US"/>
        </a:p>
      </dgm:t>
    </dgm:pt>
    <dgm:pt modelId="{D6183518-0C49-49CC-9157-06F8CEA24D29}" type="sibTrans" cxnId="{6E5D7B0B-3C25-4D50-B2FE-D8A9883D652C}">
      <dgm:prSet/>
      <dgm:spPr/>
      <dgm:t>
        <a:bodyPr/>
        <a:lstStyle/>
        <a:p>
          <a:endParaRPr lang="en-US"/>
        </a:p>
      </dgm:t>
    </dgm:pt>
    <dgm:pt modelId="{BABDDB35-FDBB-4315-9C16-28A3731C26B6}" type="pres">
      <dgm:prSet presAssocID="{12E31009-B9CA-4452-BA9E-57BD5CB808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093DB5-F7F7-41FA-BEF7-05896412BD42}" type="pres">
      <dgm:prSet presAssocID="{334AD5A4-3C7B-424F-9F3F-C0DCE2065067}" presName="compositeNode" presStyleCnt="0">
        <dgm:presLayoutVars>
          <dgm:bulletEnabled val="1"/>
        </dgm:presLayoutVars>
      </dgm:prSet>
      <dgm:spPr/>
    </dgm:pt>
    <dgm:pt modelId="{1F0A7609-3553-4051-908F-1DE9A5892E7D}" type="pres">
      <dgm:prSet presAssocID="{334AD5A4-3C7B-424F-9F3F-C0DCE2065067}" presName="bgRect" presStyleLbl="node1" presStyleIdx="0" presStyleCnt="3"/>
      <dgm:spPr/>
      <dgm:t>
        <a:bodyPr/>
        <a:lstStyle/>
        <a:p>
          <a:endParaRPr lang="en-US"/>
        </a:p>
      </dgm:t>
    </dgm:pt>
    <dgm:pt modelId="{DFFC9561-76C4-4D65-9F71-066936FEEB13}" type="pres">
      <dgm:prSet presAssocID="{334AD5A4-3C7B-424F-9F3F-C0DCE206506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87D2-4035-4B75-B265-F2A77DAE334C}" type="pres">
      <dgm:prSet presAssocID="{334AD5A4-3C7B-424F-9F3F-C0DCE206506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98C1D-C8E4-40FC-8927-C214D4E9F753}" type="pres">
      <dgm:prSet presAssocID="{3420672C-799E-46FC-A66A-85250555486E}" presName="hSp" presStyleCnt="0"/>
      <dgm:spPr/>
    </dgm:pt>
    <dgm:pt modelId="{658098B4-C9D8-4254-8881-0F2AE9A2C333}" type="pres">
      <dgm:prSet presAssocID="{3420672C-799E-46FC-A66A-85250555486E}" presName="vProcSp" presStyleCnt="0"/>
      <dgm:spPr/>
    </dgm:pt>
    <dgm:pt modelId="{1ACCA9B1-9453-4E9A-AB30-5433C459B7DA}" type="pres">
      <dgm:prSet presAssocID="{3420672C-799E-46FC-A66A-85250555486E}" presName="vSp1" presStyleCnt="0"/>
      <dgm:spPr/>
    </dgm:pt>
    <dgm:pt modelId="{9187221E-0960-48B3-AD58-EDC8F42C01E9}" type="pres">
      <dgm:prSet presAssocID="{3420672C-799E-46FC-A66A-85250555486E}" presName="simulatedConn" presStyleLbl="solidFgAcc1" presStyleIdx="0" presStyleCnt="2"/>
      <dgm:spPr/>
    </dgm:pt>
    <dgm:pt modelId="{0CD85966-6B56-4115-A295-1F92A45290AD}" type="pres">
      <dgm:prSet presAssocID="{3420672C-799E-46FC-A66A-85250555486E}" presName="vSp2" presStyleCnt="0"/>
      <dgm:spPr/>
    </dgm:pt>
    <dgm:pt modelId="{D9D6D672-048A-4C8A-89A4-A50FDFA8B4A6}" type="pres">
      <dgm:prSet presAssocID="{3420672C-799E-46FC-A66A-85250555486E}" presName="sibTrans" presStyleCnt="0"/>
      <dgm:spPr/>
    </dgm:pt>
    <dgm:pt modelId="{9FE1F0CF-C450-4C73-9559-28343C6ECD86}" type="pres">
      <dgm:prSet presAssocID="{51CBD37B-C529-4AE0-911E-03D7A9BE86F2}" presName="compositeNode" presStyleCnt="0">
        <dgm:presLayoutVars>
          <dgm:bulletEnabled val="1"/>
        </dgm:presLayoutVars>
      </dgm:prSet>
      <dgm:spPr/>
    </dgm:pt>
    <dgm:pt modelId="{19ECA8CA-D18B-4A93-ADF2-209FD05443F4}" type="pres">
      <dgm:prSet presAssocID="{51CBD37B-C529-4AE0-911E-03D7A9BE86F2}" presName="bgRect" presStyleLbl="node1" presStyleIdx="1" presStyleCnt="3"/>
      <dgm:spPr/>
      <dgm:t>
        <a:bodyPr/>
        <a:lstStyle/>
        <a:p>
          <a:endParaRPr lang="en-US"/>
        </a:p>
      </dgm:t>
    </dgm:pt>
    <dgm:pt modelId="{8B6CC981-1D73-45F9-9762-B803F4518A80}" type="pres">
      <dgm:prSet presAssocID="{51CBD37B-C529-4AE0-911E-03D7A9BE86F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09649-DD21-43B7-B1E8-38B0A0B98246}" type="pres">
      <dgm:prSet presAssocID="{6B16048A-9826-4A58-AAD6-27B5FF8D1FDC}" presName="hSp" presStyleCnt="0"/>
      <dgm:spPr/>
    </dgm:pt>
    <dgm:pt modelId="{7087ADCE-5A5B-4CDF-AE6F-7754C984B12C}" type="pres">
      <dgm:prSet presAssocID="{6B16048A-9826-4A58-AAD6-27B5FF8D1FDC}" presName="vProcSp" presStyleCnt="0"/>
      <dgm:spPr/>
    </dgm:pt>
    <dgm:pt modelId="{28919AC8-F985-4486-A1D4-F4B8CA898A2A}" type="pres">
      <dgm:prSet presAssocID="{6B16048A-9826-4A58-AAD6-27B5FF8D1FDC}" presName="vSp1" presStyleCnt="0"/>
      <dgm:spPr/>
    </dgm:pt>
    <dgm:pt modelId="{8B75DC73-0649-4808-B258-D0B9A60C32B3}" type="pres">
      <dgm:prSet presAssocID="{6B16048A-9826-4A58-AAD6-27B5FF8D1FDC}" presName="simulatedConn" presStyleLbl="solidFgAcc1" presStyleIdx="1" presStyleCnt="2"/>
      <dgm:spPr/>
    </dgm:pt>
    <dgm:pt modelId="{07D37A6E-5298-48D6-99F3-4A9E3992BC37}" type="pres">
      <dgm:prSet presAssocID="{6B16048A-9826-4A58-AAD6-27B5FF8D1FDC}" presName="vSp2" presStyleCnt="0"/>
      <dgm:spPr/>
    </dgm:pt>
    <dgm:pt modelId="{5D13EB1B-857C-401B-B310-0BAEA4F5D297}" type="pres">
      <dgm:prSet presAssocID="{6B16048A-9826-4A58-AAD6-27B5FF8D1FDC}" presName="sibTrans" presStyleCnt="0"/>
      <dgm:spPr/>
    </dgm:pt>
    <dgm:pt modelId="{B169983E-1567-475C-AD61-EAF3B12B6974}" type="pres">
      <dgm:prSet presAssocID="{B858D756-8733-4E9F-AE27-D8EDA3345967}" presName="compositeNode" presStyleCnt="0">
        <dgm:presLayoutVars>
          <dgm:bulletEnabled val="1"/>
        </dgm:presLayoutVars>
      </dgm:prSet>
      <dgm:spPr/>
    </dgm:pt>
    <dgm:pt modelId="{B3754154-AE88-497F-979D-DCD078D260E3}" type="pres">
      <dgm:prSet presAssocID="{B858D756-8733-4E9F-AE27-D8EDA3345967}" presName="bgRect" presStyleLbl="node1" presStyleIdx="2" presStyleCnt="3"/>
      <dgm:spPr/>
      <dgm:t>
        <a:bodyPr/>
        <a:lstStyle/>
        <a:p>
          <a:endParaRPr lang="en-US"/>
        </a:p>
      </dgm:t>
    </dgm:pt>
    <dgm:pt modelId="{E8DDC496-047F-4005-A4FD-0B6B9D4CBD3E}" type="pres">
      <dgm:prSet presAssocID="{B858D756-8733-4E9F-AE27-D8EDA334596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1054E-8682-442C-8E34-E3A5ADC29118}" srcId="{12E31009-B9CA-4452-BA9E-57BD5CB80880}" destId="{51CBD37B-C529-4AE0-911E-03D7A9BE86F2}" srcOrd="1" destOrd="0" parTransId="{E2D39155-583C-481B-A8A9-FB7A86963C49}" sibTransId="{6B16048A-9826-4A58-AAD6-27B5FF8D1FDC}"/>
    <dgm:cxn modelId="{4575C230-C577-412B-8C7C-70268A41274D}" srcId="{12E31009-B9CA-4452-BA9E-57BD5CB80880}" destId="{B858D756-8733-4E9F-AE27-D8EDA3345967}" srcOrd="2" destOrd="0" parTransId="{C8FC3F2C-EEA5-4041-A983-C05FCF580147}" sibTransId="{E055E3A8-7E5A-4E6F-9047-5DAB807BB705}"/>
    <dgm:cxn modelId="{201FA6D6-82F7-4F4D-8961-A188CA0DF3A8}" type="presOf" srcId="{12E31009-B9CA-4452-BA9E-57BD5CB80880}" destId="{BABDDB35-FDBB-4315-9C16-28A3731C26B6}" srcOrd="0" destOrd="0" presId="urn:microsoft.com/office/officeart/2005/8/layout/hProcess7"/>
    <dgm:cxn modelId="{10C71C80-8E80-4CC4-A323-D58A3A85CC3B}" type="presOf" srcId="{B858D756-8733-4E9F-AE27-D8EDA3345967}" destId="{B3754154-AE88-497F-979D-DCD078D260E3}" srcOrd="0" destOrd="0" presId="urn:microsoft.com/office/officeart/2005/8/layout/hProcess7"/>
    <dgm:cxn modelId="{44A216FB-B984-4385-B8D4-E43952F58D35}" type="presOf" srcId="{2D0CC69A-C950-43D8-B84E-BB519274BB4A}" destId="{88B287D2-4035-4B75-B265-F2A77DAE334C}" srcOrd="0" destOrd="0" presId="urn:microsoft.com/office/officeart/2005/8/layout/hProcess7"/>
    <dgm:cxn modelId="{44FDAEF2-411D-48D5-8437-D2FF0C9D4265}" type="presOf" srcId="{334AD5A4-3C7B-424F-9F3F-C0DCE2065067}" destId="{DFFC9561-76C4-4D65-9F71-066936FEEB13}" srcOrd="1" destOrd="0" presId="urn:microsoft.com/office/officeart/2005/8/layout/hProcess7"/>
    <dgm:cxn modelId="{DC1E4421-CB38-4B72-9FE1-F573F131380C}" type="presOf" srcId="{51CBD37B-C529-4AE0-911E-03D7A9BE86F2}" destId="{19ECA8CA-D18B-4A93-ADF2-209FD05443F4}" srcOrd="0" destOrd="0" presId="urn:microsoft.com/office/officeart/2005/8/layout/hProcess7"/>
    <dgm:cxn modelId="{B2A67472-13A9-4C66-836E-BAF9A030CE04}" type="presOf" srcId="{B858D756-8733-4E9F-AE27-D8EDA3345967}" destId="{E8DDC496-047F-4005-A4FD-0B6B9D4CBD3E}" srcOrd="1" destOrd="0" presId="urn:microsoft.com/office/officeart/2005/8/layout/hProcess7"/>
    <dgm:cxn modelId="{6E5D7B0B-3C25-4D50-B2FE-D8A9883D652C}" srcId="{334AD5A4-3C7B-424F-9F3F-C0DCE2065067}" destId="{2D0CC69A-C950-43D8-B84E-BB519274BB4A}" srcOrd="0" destOrd="0" parTransId="{7C0A154D-34AE-4A97-9D34-F04F0CF04D0D}" sibTransId="{D6183518-0C49-49CC-9157-06F8CEA24D29}"/>
    <dgm:cxn modelId="{AD8E5EB5-44B6-458A-961D-0BA126295CE5}" type="presOf" srcId="{334AD5A4-3C7B-424F-9F3F-C0DCE2065067}" destId="{1F0A7609-3553-4051-908F-1DE9A5892E7D}" srcOrd="0" destOrd="0" presId="urn:microsoft.com/office/officeart/2005/8/layout/hProcess7"/>
    <dgm:cxn modelId="{2036643F-29DE-445D-955F-D2AE334D5172}" type="presOf" srcId="{51CBD37B-C529-4AE0-911E-03D7A9BE86F2}" destId="{8B6CC981-1D73-45F9-9762-B803F4518A80}" srcOrd="1" destOrd="0" presId="urn:microsoft.com/office/officeart/2005/8/layout/hProcess7"/>
    <dgm:cxn modelId="{359F0307-724D-4499-A736-28CD8EEA9B30}" srcId="{12E31009-B9CA-4452-BA9E-57BD5CB80880}" destId="{334AD5A4-3C7B-424F-9F3F-C0DCE2065067}" srcOrd="0" destOrd="0" parTransId="{06431FF2-027E-4CF6-AF81-A32F4D107141}" sibTransId="{3420672C-799E-46FC-A66A-85250555486E}"/>
    <dgm:cxn modelId="{C87DA4B5-3F60-4FDD-9E98-5626DD70ED22}" type="presParOf" srcId="{BABDDB35-FDBB-4315-9C16-28A3731C26B6}" destId="{7C093DB5-F7F7-41FA-BEF7-05896412BD42}" srcOrd="0" destOrd="0" presId="urn:microsoft.com/office/officeart/2005/8/layout/hProcess7"/>
    <dgm:cxn modelId="{C56388D1-CEA1-4556-A229-F01A84CAA9C6}" type="presParOf" srcId="{7C093DB5-F7F7-41FA-BEF7-05896412BD42}" destId="{1F0A7609-3553-4051-908F-1DE9A5892E7D}" srcOrd="0" destOrd="0" presId="urn:microsoft.com/office/officeart/2005/8/layout/hProcess7"/>
    <dgm:cxn modelId="{40D0DE0A-0A2D-4AC7-984B-24A5A65640D4}" type="presParOf" srcId="{7C093DB5-F7F7-41FA-BEF7-05896412BD42}" destId="{DFFC9561-76C4-4D65-9F71-066936FEEB13}" srcOrd="1" destOrd="0" presId="urn:microsoft.com/office/officeart/2005/8/layout/hProcess7"/>
    <dgm:cxn modelId="{BC3BA698-03CE-492E-A7C6-1C04A8649202}" type="presParOf" srcId="{7C093DB5-F7F7-41FA-BEF7-05896412BD42}" destId="{88B287D2-4035-4B75-B265-F2A77DAE334C}" srcOrd="2" destOrd="0" presId="urn:microsoft.com/office/officeart/2005/8/layout/hProcess7"/>
    <dgm:cxn modelId="{CF5195D7-0D1F-433F-B486-EFCC2425B85E}" type="presParOf" srcId="{BABDDB35-FDBB-4315-9C16-28A3731C26B6}" destId="{A2698C1D-C8E4-40FC-8927-C214D4E9F753}" srcOrd="1" destOrd="0" presId="urn:microsoft.com/office/officeart/2005/8/layout/hProcess7"/>
    <dgm:cxn modelId="{B7221D22-FEF6-4C41-9741-D25767640F40}" type="presParOf" srcId="{BABDDB35-FDBB-4315-9C16-28A3731C26B6}" destId="{658098B4-C9D8-4254-8881-0F2AE9A2C333}" srcOrd="2" destOrd="0" presId="urn:microsoft.com/office/officeart/2005/8/layout/hProcess7"/>
    <dgm:cxn modelId="{D9C166EE-0827-4679-AD81-140EBD30C5F9}" type="presParOf" srcId="{658098B4-C9D8-4254-8881-0F2AE9A2C333}" destId="{1ACCA9B1-9453-4E9A-AB30-5433C459B7DA}" srcOrd="0" destOrd="0" presId="urn:microsoft.com/office/officeart/2005/8/layout/hProcess7"/>
    <dgm:cxn modelId="{DC7858D5-08A4-444B-910A-EE16E9A05114}" type="presParOf" srcId="{658098B4-C9D8-4254-8881-0F2AE9A2C333}" destId="{9187221E-0960-48B3-AD58-EDC8F42C01E9}" srcOrd="1" destOrd="0" presId="urn:microsoft.com/office/officeart/2005/8/layout/hProcess7"/>
    <dgm:cxn modelId="{294088E8-8213-45A7-AC77-485309A8A496}" type="presParOf" srcId="{658098B4-C9D8-4254-8881-0F2AE9A2C333}" destId="{0CD85966-6B56-4115-A295-1F92A45290AD}" srcOrd="2" destOrd="0" presId="urn:microsoft.com/office/officeart/2005/8/layout/hProcess7"/>
    <dgm:cxn modelId="{6A9867B0-37AE-4A3B-8B40-2968CCA36236}" type="presParOf" srcId="{BABDDB35-FDBB-4315-9C16-28A3731C26B6}" destId="{D9D6D672-048A-4C8A-89A4-A50FDFA8B4A6}" srcOrd="3" destOrd="0" presId="urn:microsoft.com/office/officeart/2005/8/layout/hProcess7"/>
    <dgm:cxn modelId="{1C61974E-7558-4E3B-967F-9ADB2E304A53}" type="presParOf" srcId="{BABDDB35-FDBB-4315-9C16-28A3731C26B6}" destId="{9FE1F0CF-C450-4C73-9559-28343C6ECD86}" srcOrd="4" destOrd="0" presId="urn:microsoft.com/office/officeart/2005/8/layout/hProcess7"/>
    <dgm:cxn modelId="{464F60BC-7568-472D-A521-8B9F8DDE9E9D}" type="presParOf" srcId="{9FE1F0CF-C450-4C73-9559-28343C6ECD86}" destId="{19ECA8CA-D18B-4A93-ADF2-209FD05443F4}" srcOrd="0" destOrd="0" presId="urn:microsoft.com/office/officeart/2005/8/layout/hProcess7"/>
    <dgm:cxn modelId="{49D0D1F4-014A-416A-911B-0EDB2B344867}" type="presParOf" srcId="{9FE1F0CF-C450-4C73-9559-28343C6ECD86}" destId="{8B6CC981-1D73-45F9-9762-B803F4518A80}" srcOrd="1" destOrd="0" presId="urn:microsoft.com/office/officeart/2005/8/layout/hProcess7"/>
    <dgm:cxn modelId="{6C685746-B42F-4BE7-9E4D-D29FF2543A19}" type="presParOf" srcId="{BABDDB35-FDBB-4315-9C16-28A3731C26B6}" destId="{CC609649-DD21-43B7-B1E8-38B0A0B98246}" srcOrd="5" destOrd="0" presId="urn:microsoft.com/office/officeart/2005/8/layout/hProcess7"/>
    <dgm:cxn modelId="{8331631E-2F9E-4255-AB77-1E615393BAA3}" type="presParOf" srcId="{BABDDB35-FDBB-4315-9C16-28A3731C26B6}" destId="{7087ADCE-5A5B-4CDF-AE6F-7754C984B12C}" srcOrd="6" destOrd="0" presId="urn:microsoft.com/office/officeart/2005/8/layout/hProcess7"/>
    <dgm:cxn modelId="{990AA5AA-E73D-4918-A15A-96DD4E063F6D}" type="presParOf" srcId="{7087ADCE-5A5B-4CDF-AE6F-7754C984B12C}" destId="{28919AC8-F985-4486-A1D4-F4B8CA898A2A}" srcOrd="0" destOrd="0" presId="urn:microsoft.com/office/officeart/2005/8/layout/hProcess7"/>
    <dgm:cxn modelId="{62AD6BC5-9726-4BC7-9FA6-3C5F0ECE2CC7}" type="presParOf" srcId="{7087ADCE-5A5B-4CDF-AE6F-7754C984B12C}" destId="{8B75DC73-0649-4808-B258-D0B9A60C32B3}" srcOrd="1" destOrd="0" presId="urn:microsoft.com/office/officeart/2005/8/layout/hProcess7"/>
    <dgm:cxn modelId="{B51868C5-B94F-47A4-BB7C-56B9A0631BC2}" type="presParOf" srcId="{7087ADCE-5A5B-4CDF-AE6F-7754C984B12C}" destId="{07D37A6E-5298-48D6-99F3-4A9E3992BC37}" srcOrd="2" destOrd="0" presId="urn:microsoft.com/office/officeart/2005/8/layout/hProcess7"/>
    <dgm:cxn modelId="{26C80D8A-16E6-408F-945D-044F9C9FBD53}" type="presParOf" srcId="{BABDDB35-FDBB-4315-9C16-28A3731C26B6}" destId="{5D13EB1B-857C-401B-B310-0BAEA4F5D297}" srcOrd="7" destOrd="0" presId="urn:microsoft.com/office/officeart/2005/8/layout/hProcess7"/>
    <dgm:cxn modelId="{52B270F0-48FF-4497-BE34-93CAFEB7B762}" type="presParOf" srcId="{BABDDB35-FDBB-4315-9C16-28A3731C26B6}" destId="{B169983E-1567-475C-AD61-EAF3B12B6974}" srcOrd="8" destOrd="0" presId="urn:microsoft.com/office/officeart/2005/8/layout/hProcess7"/>
    <dgm:cxn modelId="{35458F0F-15C3-48CD-8FA8-062E892A6EB0}" type="presParOf" srcId="{B169983E-1567-475C-AD61-EAF3B12B6974}" destId="{B3754154-AE88-497F-979D-DCD078D260E3}" srcOrd="0" destOrd="0" presId="urn:microsoft.com/office/officeart/2005/8/layout/hProcess7"/>
    <dgm:cxn modelId="{9039DF0D-2C17-458E-A4DC-092A3937A481}" type="presParOf" srcId="{B169983E-1567-475C-AD61-EAF3B12B6974}" destId="{E8DDC496-047F-4005-A4FD-0B6B9D4CBD3E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C172-2CF7-40C5-B340-D88C7C637982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84981-A14E-4575-9476-C2BC41AF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5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1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0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0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68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30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Make yeast overall then cut domains off and use</a:t>
            </a:r>
            <a:r>
              <a:rPr lang="en-US" baseline="0" dirty="0" smtClean="0"/>
              <a:t> +++ to see if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Test if they grow on leucine deficient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Rat domains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http://www.scielo.br/img/revistas/gmb/2017nahead//1415-4757-gmb-1678-4685-GMB-2015-0321-gf01.jpg</a:t>
            </a:r>
          </a:p>
          <a:p>
            <a:endParaRPr lang="en-US" dirty="0" smtClean="0"/>
          </a:p>
          <a:p>
            <a:r>
              <a:rPr lang="en-US" dirty="0" smtClean="0"/>
              <a:t>Rationale: Patients with no mutation identified may have </a:t>
            </a:r>
            <a:r>
              <a:rPr lang="en-US" dirty="0" err="1" smtClean="0"/>
              <a:t>intronic</a:t>
            </a:r>
            <a:r>
              <a:rPr lang="en-US" dirty="0" smtClean="0"/>
              <a:t> variants that affect TSC2 transcription.</a:t>
            </a:r>
          </a:p>
          <a:p>
            <a:r>
              <a:rPr lang="en-US" dirty="0" smtClean="0"/>
              <a:t>Hypothesis: I hypothesize that mutations in conserved regions will identify important </a:t>
            </a:r>
            <a:r>
              <a:rPr lang="en-US" dirty="0" err="1" smtClean="0"/>
              <a:t>intronic</a:t>
            </a:r>
            <a:r>
              <a:rPr lang="en-US" dirty="0" smtClean="0"/>
              <a:t> sequences for TSC2 transcription.</a:t>
            </a:r>
          </a:p>
          <a:p>
            <a:endParaRPr lang="en-US" dirty="0" smtClean="0"/>
          </a:p>
          <a:p>
            <a:r>
              <a:rPr lang="en-US" dirty="0" smtClean="0"/>
              <a:t>Always connect back to overall</a:t>
            </a:r>
            <a:r>
              <a:rPr lang="en-US" baseline="0" dirty="0" smtClean="0"/>
              <a:t>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3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8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2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4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5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8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4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7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91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61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402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http://www.domyownpestcontrol.com/images/content/rat.jpg</a:t>
            </a:r>
          </a:p>
          <a:p>
            <a:r>
              <a:rPr lang="en-US" dirty="0" smtClean="0"/>
              <a:t>http://www.ratfanclub.org/tumors_files/image006.jpg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4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http://www.domyownpestcontrol.com/images/content/rat.jpg</a:t>
            </a:r>
          </a:p>
          <a:p>
            <a:r>
              <a:rPr lang="en-US" dirty="0" smtClean="0"/>
              <a:t>http://www.ratfanclub.org/tumors_files/image006.jpg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1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http://www.domyownpestcontrol.com/images/content/rat.jpg</a:t>
            </a:r>
          </a:p>
          <a:p>
            <a:r>
              <a:rPr lang="en-US" dirty="0" smtClean="0"/>
              <a:t>http://www.ratfanclub.org/tumors_files/image006.jpg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3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http://www.domyownpestcontrol.com/images/content/rat.jpg</a:t>
            </a:r>
          </a:p>
          <a:p>
            <a:r>
              <a:rPr lang="en-US" dirty="0" smtClean="0"/>
              <a:t>http://www.ratfanclub.org/tumors_files/image006.jpg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59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http://www.domyownpestcontrol.com/images/content/rat.jpg</a:t>
            </a:r>
          </a:p>
          <a:p>
            <a:r>
              <a:rPr lang="en-US" dirty="0" smtClean="0"/>
              <a:t>http://www.ratfanclub.org/tumors_files/image006.jpg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93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what point</a:t>
            </a:r>
            <a:r>
              <a:rPr lang="en-US" baseline="0" dirty="0" smtClean="0"/>
              <a:t> in tumor development does a BUN test show results?</a:t>
            </a:r>
          </a:p>
          <a:p>
            <a:r>
              <a:rPr lang="en-US" baseline="0" dirty="0" smtClean="0"/>
              <a:t>Is this applicable to humans?</a:t>
            </a:r>
          </a:p>
          <a:p>
            <a:r>
              <a:rPr lang="en-US" baseline="0" dirty="0" smtClean="0"/>
              <a:t>Is this the reason that cancerous RCC develops in TSC patients?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4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6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2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4981-A14E-4575-9476-C2BC41AF9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0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2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3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7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6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C378-A66C-4B23-AFBE-55B8222A874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1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6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1.jpg"/><Relationship Id="rId4" Type="http://schemas.openxmlformats.org/officeDocument/2006/relationships/image" Target="../media/image19.jpe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19.jpeg"/><Relationship Id="rId9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jpeg"/><Relationship Id="rId3" Type="http://schemas.openxmlformats.org/officeDocument/2006/relationships/image" Target="../media/image12.png"/><Relationship Id="rId7" Type="http://schemas.openxmlformats.org/officeDocument/2006/relationships/image" Target="../media/image34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19.jpeg"/><Relationship Id="rId9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38.jpeg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4.xml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9.jpeg"/><Relationship Id="rId4" Type="http://schemas.openxmlformats.org/officeDocument/2006/relationships/image" Target="../media/image33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26.png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5.xml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microsoft.com/office/2007/relationships/diagramDrawing" Target="../diagrams/drawing5.xml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1.jpg"/><Relationship Id="rId10" Type="http://schemas.openxmlformats.org/officeDocument/2006/relationships/image" Target="../media/image12.png"/><Relationship Id="rId4" Type="http://schemas.openxmlformats.org/officeDocument/2006/relationships/image" Target="../media/image19.jpeg"/><Relationship Id="rId9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1.jpg"/><Relationship Id="rId10" Type="http://schemas.openxmlformats.org/officeDocument/2006/relationships/image" Target="../media/image12.png"/><Relationship Id="rId4" Type="http://schemas.openxmlformats.org/officeDocument/2006/relationships/image" Target="../media/image19.jpeg"/><Relationship Id="rId9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1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0.png"/><Relationship Id="rId5" Type="http://schemas.openxmlformats.org/officeDocument/2006/relationships/image" Target="../media/image19.jpeg"/><Relationship Id="rId10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21.jp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0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iff"/><Relationship Id="rId5" Type="http://schemas.openxmlformats.org/officeDocument/2006/relationships/image" Target="../media/image43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doi.org/10.1038/ejhg.2015.47" TargetMode="External"/><Relationship Id="rId13" Type="http://schemas.openxmlformats.org/officeDocument/2006/relationships/hyperlink" Target="http://doi.org/10.3747/co.20.1449" TargetMode="External"/><Relationship Id="rId3" Type="http://schemas.openxmlformats.org/officeDocument/2006/relationships/hyperlink" Target="http://doi.org/10.1007/s13311-015-0359-5" TargetMode="External"/><Relationship Id="rId7" Type="http://schemas.openxmlformats.org/officeDocument/2006/relationships/hyperlink" Target="http://doi.org/10.1177/088307389801301206" TargetMode="External"/><Relationship Id="rId12" Type="http://schemas.openxmlformats.org/officeDocument/2006/relationships/hyperlink" Target="http://doi.org/10.1212/WNL.0b013e3181e04325" TargetMode="External"/><Relationship Id="rId2" Type="http://schemas.openxmlformats.org/officeDocument/2006/relationships/hyperlink" Target="http://doi.org/10.1111/j.1749-6632.2009.05117.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038/ng1494" TargetMode="External"/><Relationship Id="rId11" Type="http://schemas.openxmlformats.org/officeDocument/2006/relationships/hyperlink" Target="http://doi.org/0.1371/journal.pgen.1006242" TargetMode="External"/><Relationship Id="rId5" Type="http://schemas.openxmlformats.org/officeDocument/2006/relationships/hyperlink" Target="http://doi.org/10.1097/PAS.0000000000000237" TargetMode="External"/><Relationship Id="rId10" Type="http://schemas.openxmlformats.org/officeDocument/2006/relationships/hyperlink" Target="http://doi.org/10.1371/journal.pgen.1005637" TargetMode="External"/><Relationship Id="rId4" Type="http://schemas.openxmlformats.org/officeDocument/2006/relationships/hyperlink" Target="http://doi.org/10.1111/j.1528-1167.2009.02474.x" TargetMode="External"/><Relationship Id="rId9" Type="http://schemas.openxmlformats.org/officeDocument/2006/relationships/hyperlink" Target="http://doi.org/10.1007/s00439-010-0801-z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614" y="593985"/>
            <a:ext cx="4734772" cy="626401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70230"/>
            <a:ext cx="9144000" cy="1655762"/>
          </a:xfrm>
        </p:spPr>
        <p:txBody>
          <a:bodyPr>
            <a:noAutofit/>
          </a:bodyPr>
          <a:lstStyle/>
          <a:p>
            <a:r>
              <a:rPr lang="en-US" sz="4000" b="1" spc="-150" dirty="0" smtClean="0">
                <a:ln w="3175">
                  <a:solidFill>
                    <a:schemeClr val="bg1"/>
                  </a:solidFill>
                </a:ln>
                <a:effectLst/>
              </a:rPr>
              <a:t>Tuberous sclerosis complex and TSC2</a:t>
            </a:r>
          </a:p>
          <a:p>
            <a:endParaRPr lang="en-US" sz="3200" b="1" spc="-150" dirty="0" smtClean="0">
              <a:ln w="3175">
                <a:solidFill>
                  <a:schemeClr val="bg1"/>
                </a:solidFill>
              </a:ln>
              <a:effectLst/>
            </a:endParaRPr>
          </a:p>
          <a:p>
            <a:r>
              <a:rPr lang="en-US" sz="3200" b="1" spc="-15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Rachel Yan</a:t>
            </a:r>
            <a:endParaRPr lang="en-US" sz="3200" b="1" spc="-15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48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7879" y="8464"/>
            <a:ext cx="998345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What is the mutant phenotype?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0021" y="791904"/>
            <a:ext cx="608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B050"/>
                </a:solidFill>
              </a:rPr>
              <a:t>Schizosaccharomyces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pombe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87811" b="53352"/>
          <a:stretch/>
        </p:blipFill>
        <p:spPr>
          <a:xfrm rot="5400000">
            <a:off x="5839049" y="-104550"/>
            <a:ext cx="788563" cy="5821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b="53352"/>
          <a:stretch/>
        </p:blipFill>
        <p:spPr>
          <a:xfrm rot="5400000">
            <a:off x="4919538" y="1744749"/>
            <a:ext cx="2627585" cy="5821338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3655861" y="1530058"/>
            <a:ext cx="3161627" cy="662347"/>
          </a:xfrm>
          <a:prstGeom prst="rtTriangl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29653" y="2184397"/>
            <a:ext cx="502572" cy="1157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50442" y="1624279"/>
            <a:ext cx="100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/>
                </a:solidFill>
              </a:rPr>
              <a:t>Leu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22662" y="4501927"/>
            <a:ext cx="442372" cy="1553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5404" y="2475426"/>
            <a:ext cx="3057256" cy="30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7880" y="113679"/>
            <a:ext cx="9983450" cy="6858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/>
              <a:t>How do we assay for nitrogen metabolism </a:t>
            </a:r>
            <a:r>
              <a:rPr lang="en-US" sz="2600" b="1" i="1" dirty="0" smtClean="0"/>
              <a:t>in the kidney</a:t>
            </a:r>
            <a:r>
              <a:rPr lang="en-US" sz="2600" b="1" dirty="0" smtClean="0"/>
              <a:t>?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0020" y="957301"/>
            <a:ext cx="608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B050"/>
                </a:solidFill>
              </a:rPr>
              <a:t>Rattus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norvegicus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93206" y="4661952"/>
            <a:ext cx="7177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Blood Urea Nitrogen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15.6 mg/dcc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28" y="600775"/>
            <a:ext cx="3078682" cy="12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" y="4797108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2.wp.com/selfhacked.com/wp-content/uploads/2016/01/bigstock-142429214-min.jpg?resize=806%2C350&amp;ssl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 bwMode="auto">
          <a:xfrm>
            <a:off x="170255" y="2513659"/>
            <a:ext cx="3395843" cy="20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7880" y="113679"/>
            <a:ext cx="9983450" cy="6858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/>
              <a:t>What is the mutant phenotype </a:t>
            </a:r>
            <a:r>
              <a:rPr lang="en-US" sz="2600" b="1" i="1" dirty="0" smtClean="0"/>
              <a:t>in the kidney</a:t>
            </a:r>
            <a:r>
              <a:rPr lang="en-US" sz="2600" b="1" dirty="0" smtClean="0"/>
              <a:t>?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0020" y="957301"/>
            <a:ext cx="608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B050"/>
                </a:solidFill>
              </a:rPr>
              <a:t>Rattus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norvegicus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pic>
        <p:nvPicPr>
          <p:cNvPr id="8196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10" y="2040693"/>
            <a:ext cx="5715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593206" y="4661952"/>
            <a:ext cx="7177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Blood Urea Nitrogen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15.6 mg/dcc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28" y="600775"/>
            <a:ext cx="3078682" cy="12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" y="4797108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2.wp.com/selfhacked.com/wp-content/uploads/2016/01/bigstock-142429214-min.jpg?resize=806%2C350&amp;ssl=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 bwMode="auto">
          <a:xfrm>
            <a:off x="170255" y="2513659"/>
            <a:ext cx="3395843" cy="20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67" y="2513659"/>
            <a:ext cx="3504432" cy="377498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icle.sapub.org/image/10.5923.j.ijpt.20150402.03_009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6"/>
          <a:stretch/>
        </p:blipFill>
        <p:spPr bwMode="auto">
          <a:xfrm>
            <a:off x="4305251" y="1628383"/>
            <a:ext cx="5070859" cy="38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" y="5926878"/>
            <a:ext cx="9141913" cy="10647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Hypothesis: TSC2 has a role in nitrogen metabolism in the kidney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7307569" y="4002066"/>
            <a:ext cx="951978" cy="889348"/>
          </a:xfrm>
          <a:prstGeom prst="noSmoking">
            <a:avLst>
              <a:gd name="adj" fmla="val 607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6254641" flipV="1">
            <a:off x="7083538" y="1525890"/>
            <a:ext cx="677633" cy="1964455"/>
          </a:xfrm>
          <a:prstGeom prst="downArrow">
            <a:avLst>
              <a:gd name="adj1" fmla="val 50000"/>
              <a:gd name="adj2" fmla="val 607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9860976" flipV="1">
            <a:off x="5633546" y="3499944"/>
            <a:ext cx="701294" cy="1391469"/>
          </a:xfrm>
          <a:prstGeom prst="downArrow">
            <a:avLst>
              <a:gd name="adj1" fmla="val 50000"/>
              <a:gd name="adj2" fmla="val 607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0568" y="2509238"/>
            <a:ext cx="756745" cy="430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nitrogen metaboli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5" y="1623776"/>
            <a:ext cx="4149905" cy="32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50891" y="3127625"/>
            <a:ext cx="571314" cy="338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Up Arrow 4"/>
          <p:cNvSpPr/>
          <p:nvPr/>
        </p:nvSpPr>
        <p:spPr>
          <a:xfrm rot="1922871">
            <a:off x="2885301" y="4193605"/>
            <a:ext cx="3836275" cy="1583220"/>
          </a:xfrm>
          <a:prstGeom prst="curvedUpArrow">
            <a:avLst>
              <a:gd name="adj1" fmla="val 9807"/>
              <a:gd name="adj2" fmla="val 3651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88" y="152401"/>
            <a:ext cx="9225996" cy="9374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Gap: The role of TSC2 in nitrogen metabolism in the kidney is unknown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303075" y="1252006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" name="Rounded Rectangle 14"/>
          <p:cNvSpPr/>
          <p:nvPr/>
        </p:nvSpPr>
        <p:spPr>
          <a:xfrm>
            <a:off x="1473545" y="1211580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6" name="Rounded Rectangle 15"/>
          <p:cNvSpPr/>
          <p:nvPr/>
        </p:nvSpPr>
        <p:spPr>
          <a:xfrm>
            <a:off x="3105645" y="1204492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7" name="TextBox 16"/>
          <p:cNvSpPr txBox="1"/>
          <p:nvPr/>
        </p:nvSpPr>
        <p:spPr>
          <a:xfrm>
            <a:off x="8100439" y="1225822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58849" y="1208515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9" name="TextBox 18"/>
          <p:cNvSpPr txBox="1"/>
          <p:nvPr/>
        </p:nvSpPr>
        <p:spPr>
          <a:xfrm>
            <a:off x="3160093" y="1128896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58938" y="1154696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1918" y="115339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22" name="TextBox 21"/>
          <p:cNvSpPr txBox="1"/>
          <p:nvPr/>
        </p:nvSpPr>
        <p:spPr>
          <a:xfrm>
            <a:off x="155345" y="1067341"/>
            <a:ext cx="16742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TSC2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30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icle.sapub.org/image/10.5923.j.ijpt.20150402.03_009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6"/>
          <a:stretch/>
        </p:blipFill>
        <p:spPr bwMode="auto">
          <a:xfrm>
            <a:off x="4305251" y="1628383"/>
            <a:ext cx="5070859" cy="38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7307569" y="4002066"/>
            <a:ext cx="951978" cy="889348"/>
          </a:xfrm>
          <a:prstGeom prst="noSmoking">
            <a:avLst>
              <a:gd name="adj" fmla="val 607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6254641" flipV="1">
            <a:off x="7083538" y="1525890"/>
            <a:ext cx="677633" cy="1964455"/>
          </a:xfrm>
          <a:prstGeom prst="downArrow">
            <a:avLst>
              <a:gd name="adj1" fmla="val 50000"/>
              <a:gd name="adj2" fmla="val 607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9860976" flipV="1">
            <a:off x="5633546" y="3499944"/>
            <a:ext cx="701294" cy="1391469"/>
          </a:xfrm>
          <a:prstGeom prst="downArrow">
            <a:avLst>
              <a:gd name="adj1" fmla="val 50000"/>
              <a:gd name="adj2" fmla="val 607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0568" y="2509238"/>
            <a:ext cx="756745" cy="430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nitrogen metaboli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5" y="1623776"/>
            <a:ext cx="4149905" cy="32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50891" y="3127625"/>
            <a:ext cx="571314" cy="338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00439" y="1225822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6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My long-term goal is to determine if a BUN test may be useful in early detection of renal tumors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https://i2.wp.com/selfhacked.com/wp-content/uploads/2016/01/bigstock-142429214-min.jpg?resize=806%2C350&amp;ssl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 bwMode="auto">
          <a:xfrm>
            <a:off x="6818443" y="919843"/>
            <a:ext cx="2213434" cy="130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own Arrow 24"/>
          <p:cNvSpPr/>
          <p:nvPr/>
        </p:nvSpPr>
        <p:spPr>
          <a:xfrm flipV="1">
            <a:off x="8729837" y="1241649"/>
            <a:ext cx="302040" cy="488422"/>
          </a:xfrm>
          <a:prstGeom prst="downArrow">
            <a:avLst>
              <a:gd name="adj1" fmla="val 50000"/>
              <a:gd name="adj2" fmla="val 607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 rot="1922871">
            <a:off x="2885301" y="4193605"/>
            <a:ext cx="3836275" cy="1583220"/>
          </a:xfrm>
          <a:prstGeom prst="curvedUpArrow">
            <a:avLst>
              <a:gd name="adj1" fmla="val 9807"/>
              <a:gd name="adj2" fmla="val 3651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742115"/>
              </p:ext>
            </p:extLst>
          </p:nvPr>
        </p:nvGraphicFramePr>
        <p:xfrm>
          <a:off x="262758" y="1072055"/>
          <a:ext cx="8618483" cy="578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2263" y="5592762"/>
            <a:ext cx="15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Aim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3779" y="5592762"/>
            <a:ext cx="15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Aim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05295" y="5592762"/>
            <a:ext cx="15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Aim </a:t>
            </a:r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1236156" y="1496969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6" name="Rounded Rectangle 25"/>
          <p:cNvSpPr/>
          <p:nvPr/>
        </p:nvSpPr>
        <p:spPr>
          <a:xfrm>
            <a:off x="1406626" y="1456543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7" name="Rounded Rectangle 26"/>
          <p:cNvSpPr/>
          <p:nvPr/>
        </p:nvSpPr>
        <p:spPr>
          <a:xfrm>
            <a:off x="3038726" y="1449455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8" name="TextBox 27"/>
          <p:cNvSpPr txBox="1"/>
          <p:nvPr/>
        </p:nvSpPr>
        <p:spPr>
          <a:xfrm>
            <a:off x="8033520" y="1470785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391930" y="1453478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0" name="TextBox 29"/>
          <p:cNvSpPr txBox="1"/>
          <p:nvPr/>
        </p:nvSpPr>
        <p:spPr>
          <a:xfrm>
            <a:off x="3093174" y="1373859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2019" y="1399659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04999" y="1398356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33" name="TextBox 32"/>
          <p:cNvSpPr txBox="1"/>
          <p:nvPr/>
        </p:nvSpPr>
        <p:spPr>
          <a:xfrm>
            <a:off x="88426" y="1312304"/>
            <a:ext cx="16742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TSC2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101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Primary goal: What is the function of TSC2 in nitrogen metabolism in the kidney?</a:t>
            </a:r>
            <a:endParaRPr lang="en-US" sz="3200" b="1" dirty="0"/>
          </a:p>
        </p:txBody>
      </p:sp>
      <p:pic>
        <p:nvPicPr>
          <p:cNvPr id="34" name="Picture 2" descr="http://www.nature.com/ncb/journal/v15/n10/images/ncb2835-f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25" b="56517" l="1586" r="34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61" r="65722" b="43246"/>
          <a:stretch/>
        </p:blipFill>
        <p:spPr bwMode="auto">
          <a:xfrm>
            <a:off x="3586990" y="2815291"/>
            <a:ext cx="2066828" cy="20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744097" y="4744660"/>
            <a:ext cx="217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WT     </a:t>
            </a:r>
            <a:r>
              <a:rPr lang="el-GR" sz="2000" dirty="0" smtClean="0">
                <a:solidFill>
                  <a:schemeClr val="bg1"/>
                </a:solidFill>
              </a:rPr>
              <a:t>Δ</a:t>
            </a:r>
            <a:r>
              <a:rPr lang="en-US" sz="2000" dirty="0" smtClean="0">
                <a:solidFill>
                  <a:schemeClr val="bg1"/>
                </a:solidFill>
              </a:rPr>
              <a:t>DUF3384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731" y="3313607"/>
            <a:ext cx="1779966" cy="875333"/>
          </a:xfrm>
          <a:prstGeom prst="rect">
            <a:avLst/>
          </a:prstGeom>
        </p:spPr>
      </p:pic>
      <p:pic>
        <p:nvPicPr>
          <p:cNvPr id="68" name="Picture 2" descr="Image result for scisso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4228" y="2831883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mage result for scisso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4679" y="2839817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mage result for scisso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2979" y="2834609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Image result for yeast two hybri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9" r="53292"/>
          <a:stretch/>
        </p:blipFill>
        <p:spPr bwMode="auto">
          <a:xfrm>
            <a:off x="6376731" y="2974694"/>
            <a:ext cx="2504510" cy="19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42928" y="390022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DUF3384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>
                <a:solidFill>
                  <a:schemeClr val="accent4"/>
                </a:solidFill>
              </a:rPr>
              <a:t>Aim 1:</a:t>
            </a:r>
            <a:r>
              <a:rPr lang="en-US" sz="2300" dirty="0">
                <a:solidFill>
                  <a:schemeClr val="accent4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What domains in TSC2 are important for nitrogen metabolism?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5" name="Rounded Rectangle 34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6" name="Rounded Rectangle 35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7" name="TextBox 36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39" name="Picture 6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870812" y="655526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806" y="1688497"/>
            <a:ext cx="89291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Hypothesis: </a:t>
            </a:r>
            <a:r>
              <a:rPr lang="en-US" sz="2400" dirty="0" smtClean="0">
                <a:solidFill>
                  <a:schemeClr val="bg1"/>
                </a:solidFill>
              </a:rPr>
              <a:t>DUF3384    plays a role in nitrogen metabolism in the kidney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accent4"/>
                </a:solidFill>
              </a:rPr>
              <a:t>Rationale: </a:t>
            </a:r>
            <a:r>
              <a:rPr lang="en-US" sz="2400" dirty="0" smtClean="0">
                <a:solidFill>
                  <a:schemeClr val="bg1"/>
                </a:solidFill>
              </a:rPr>
              <a:t>DUF3384     is of unknown function and may confirm the role of TSC2 in nitrogen metabolism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3238513"/>
              </p:ext>
            </p:extLst>
          </p:nvPr>
        </p:nvGraphicFramePr>
        <p:xfrm>
          <a:off x="634001" y="2774731"/>
          <a:ext cx="8017011" cy="232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" name="Picture 2" descr="Image result for scisso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841" y="3392841"/>
            <a:ext cx="1952745" cy="103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006309" y="3573293"/>
            <a:ext cx="1371600" cy="13716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&quot;No&quot; Symbol 42"/>
          <p:cNvSpPr/>
          <p:nvPr/>
        </p:nvSpPr>
        <p:spPr>
          <a:xfrm rot="4600614">
            <a:off x="3010588" y="3589865"/>
            <a:ext cx="1363043" cy="1338457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5" name="Picture 44" descr="Pictu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01" y="2774731"/>
            <a:ext cx="1545570" cy="6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i2.wp.com/selfhacked.com/wp-content/uploads/2016/01/bigstock-142429214-min.jpg?resize=806%2C350&amp;ssl=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 bwMode="auto">
          <a:xfrm>
            <a:off x="7182891" y="3371484"/>
            <a:ext cx="1266484" cy="7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2064448" y="1763998"/>
            <a:ext cx="1591144" cy="3419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8" name="TextBox 57"/>
          <p:cNvSpPr txBox="1"/>
          <p:nvPr/>
        </p:nvSpPr>
        <p:spPr>
          <a:xfrm>
            <a:off x="2204816" y="1744824"/>
            <a:ext cx="18480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61" name="Picture 24" descr="Image result for pomb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40094" y="2912497"/>
            <a:ext cx="558439" cy="55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scisso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2070" y="3392842"/>
            <a:ext cx="1952745" cy="103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7182891" y="4184391"/>
            <a:ext cx="1260468" cy="8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ounded Rectangle 63"/>
          <p:cNvSpPr/>
          <p:nvPr/>
        </p:nvSpPr>
        <p:spPr>
          <a:xfrm>
            <a:off x="1896526" y="5803576"/>
            <a:ext cx="1591144" cy="3419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6" name="TextBox 65"/>
          <p:cNvSpPr txBox="1"/>
          <p:nvPr/>
        </p:nvSpPr>
        <p:spPr>
          <a:xfrm>
            <a:off x="2036894" y="5784402"/>
            <a:ext cx="18480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</p:spTree>
    <p:extLst>
      <p:ext uri="{BB962C8B-B14F-4D97-AF65-F5344CB8AC3E}">
        <p14:creationId xmlns:p14="http://schemas.microsoft.com/office/powerpoint/2010/main" val="25315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>
                <a:solidFill>
                  <a:schemeClr val="accent4"/>
                </a:solidFill>
              </a:rPr>
              <a:t>Aim 1:</a:t>
            </a:r>
            <a:r>
              <a:rPr lang="en-US" sz="2300" dirty="0">
                <a:solidFill>
                  <a:schemeClr val="accent4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What domains in TSC2 are important for nitrogen metabolism?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5" name="Rounded Rectangle 34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6" name="Rounded Rectangle 35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7" name="TextBox 36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39" name="Picture 6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81248" y="1927661"/>
            <a:ext cx="8592207" cy="14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870812" y="655526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64" y="730186"/>
            <a:ext cx="8713173" cy="100137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402" y="1983088"/>
            <a:ext cx="895871" cy="8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ounded Rectangle 70"/>
          <p:cNvSpPr/>
          <p:nvPr/>
        </p:nvSpPr>
        <p:spPr>
          <a:xfrm>
            <a:off x="542188" y="2987938"/>
            <a:ext cx="5797296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9" name="Rounded Rectangle 78"/>
          <p:cNvSpPr/>
          <p:nvPr/>
        </p:nvSpPr>
        <p:spPr>
          <a:xfrm>
            <a:off x="712658" y="295928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81" name="Rounded Rectangle 80"/>
          <p:cNvSpPr/>
          <p:nvPr/>
        </p:nvSpPr>
        <p:spPr>
          <a:xfrm>
            <a:off x="2344758" y="2937793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82" name="TextBox 81"/>
          <p:cNvSpPr txBox="1"/>
          <p:nvPr/>
        </p:nvSpPr>
        <p:spPr>
          <a:xfrm>
            <a:off x="5791820" y="2973014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1339aa</a:t>
            </a:r>
            <a:endParaRPr lang="en-US" sz="960" dirty="0"/>
          </a:p>
        </p:txBody>
      </p:sp>
      <p:sp>
        <p:nvSpPr>
          <p:cNvPr id="83" name="Rounded Rectangle 82"/>
          <p:cNvSpPr/>
          <p:nvPr/>
        </p:nvSpPr>
        <p:spPr>
          <a:xfrm>
            <a:off x="4774470" y="2937793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84" name="Rounded Rectangle 83"/>
          <p:cNvSpPr/>
          <p:nvPr/>
        </p:nvSpPr>
        <p:spPr>
          <a:xfrm>
            <a:off x="542188" y="3501092"/>
            <a:ext cx="4232282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85" name="Rounded Rectangle 84"/>
          <p:cNvSpPr/>
          <p:nvPr/>
        </p:nvSpPr>
        <p:spPr>
          <a:xfrm>
            <a:off x="712658" y="3465543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86" name="Rounded Rectangle 85"/>
          <p:cNvSpPr/>
          <p:nvPr/>
        </p:nvSpPr>
        <p:spPr>
          <a:xfrm>
            <a:off x="2344758" y="3444052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90" name="Rounded Rectangle 89"/>
          <p:cNvSpPr/>
          <p:nvPr/>
        </p:nvSpPr>
        <p:spPr>
          <a:xfrm>
            <a:off x="529591" y="3995491"/>
            <a:ext cx="1822013" cy="1809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91" name="Rounded Rectangle 90"/>
          <p:cNvSpPr/>
          <p:nvPr/>
        </p:nvSpPr>
        <p:spPr>
          <a:xfrm>
            <a:off x="693215" y="3934649"/>
            <a:ext cx="1461008" cy="2934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92" name="Rounded Rectangle 91"/>
          <p:cNvSpPr/>
          <p:nvPr/>
        </p:nvSpPr>
        <p:spPr>
          <a:xfrm>
            <a:off x="2154223" y="4458846"/>
            <a:ext cx="4170647" cy="1727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02" name="Rounded Rectangle 101"/>
          <p:cNvSpPr/>
          <p:nvPr/>
        </p:nvSpPr>
        <p:spPr>
          <a:xfrm>
            <a:off x="2330145" y="4398605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03" name="Rounded Rectangle 102"/>
          <p:cNvSpPr/>
          <p:nvPr/>
        </p:nvSpPr>
        <p:spPr>
          <a:xfrm>
            <a:off x="4759857" y="4398605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05" name="Rounded Rectangle 104"/>
          <p:cNvSpPr/>
          <p:nvPr/>
        </p:nvSpPr>
        <p:spPr>
          <a:xfrm>
            <a:off x="3426223" y="5012299"/>
            <a:ext cx="2913261" cy="1727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06" name="Rounded Rectangle 105"/>
          <p:cNvSpPr/>
          <p:nvPr/>
        </p:nvSpPr>
        <p:spPr>
          <a:xfrm>
            <a:off x="4774471" y="495205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16" name="Rounded Rectangle 115"/>
          <p:cNvSpPr/>
          <p:nvPr/>
        </p:nvSpPr>
        <p:spPr>
          <a:xfrm>
            <a:off x="5631398" y="5519482"/>
            <a:ext cx="708085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18" name="TextBox 117"/>
          <p:cNvSpPr txBox="1"/>
          <p:nvPr/>
        </p:nvSpPr>
        <p:spPr>
          <a:xfrm>
            <a:off x="2383411" y="287080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12658" y="290573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688494" y="288315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pic>
        <p:nvPicPr>
          <p:cNvPr id="128" name="Picture 2" descr="Image result for scisso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1142" y="2384766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Image result for scisso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9257" y="2386501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Image result for scisso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4811" y="2387069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903734" y="1933322"/>
            <a:ext cx="11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CRISPR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>
                <a:solidFill>
                  <a:schemeClr val="accent4"/>
                </a:solidFill>
              </a:rPr>
              <a:t>Aim 1:</a:t>
            </a:r>
            <a:r>
              <a:rPr lang="en-US" sz="2300" dirty="0">
                <a:solidFill>
                  <a:schemeClr val="accent4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What domains in TSC2 are important for nitrogen metabolism?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5" name="Rounded Rectangle 34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6" name="Rounded Rectangle 35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7" name="TextBox 36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39" name="Picture 6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81248" y="1927661"/>
            <a:ext cx="8592207" cy="14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870812" y="655526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64" y="730186"/>
            <a:ext cx="8713173" cy="100137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402" y="1983088"/>
            <a:ext cx="895871" cy="8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ounded Rectangle 131"/>
          <p:cNvSpPr/>
          <p:nvPr/>
        </p:nvSpPr>
        <p:spPr>
          <a:xfrm>
            <a:off x="542188" y="2987938"/>
            <a:ext cx="5797296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3" name="Rounded Rectangle 132"/>
          <p:cNvSpPr/>
          <p:nvPr/>
        </p:nvSpPr>
        <p:spPr>
          <a:xfrm>
            <a:off x="712658" y="295928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4" name="Rounded Rectangle 133"/>
          <p:cNvSpPr/>
          <p:nvPr/>
        </p:nvSpPr>
        <p:spPr>
          <a:xfrm>
            <a:off x="2344758" y="2937793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5" name="TextBox 134"/>
          <p:cNvSpPr txBox="1"/>
          <p:nvPr/>
        </p:nvSpPr>
        <p:spPr>
          <a:xfrm>
            <a:off x="5791820" y="2973014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1339aa</a:t>
            </a:r>
            <a:endParaRPr lang="en-US" sz="960" dirty="0"/>
          </a:p>
        </p:txBody>
      </p:sp>
      <p:sp>
        <p:nvSpPr>
          <p:cNvPr id="136" name="Rounded Rectangle 135"/>
          <p:cNvSpPr/>
          <p:nvPr/>
        </p:nvSpPr>
        <p:spPr>
          <a:xfrm>
            <a:off x="4774470" y="2937793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7" name="Rounded Rectangle 136"/>
          <p:cNvSpPr/>
          <p:nvPr/>
        </p:nvSpPr>
        <p:spPr>
          <a:xfrm>
            <a:off x="542188" y="3501092"/>
            <a:ext cx="4232282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8" name="Rounded Rectangle 137"/>
          <p:cNvSpPr/>
          <p:nvPr/>
        </p:nvSpPr>
        <p:spPr>
          <a:xfrm>
            <a:off x="712658" y="3465543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9" name="Rounded Rectangle 138"/>
          <p:cNvSpPr/>
          <p:nvPr/>
        </p:nvSpPr>
        <p:spPr>
          <a:xfrm>
            <a:off x="2344758" y="3444052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0" name="Rounded Rectangle 139"/>
          <p:cNvSpPr/>
          <p:nvPr/>
        </p:nvSpPr>
        <p:spPr>
          <a:xfrm>
            <a:off x="529591" y="3995491"/>
            <a:ext cx="1822013" cy="1809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1" name="Rounded Rectangle 140"/>
          <p:cNvSpPr/>
          <p:nvPr/>
        </p:nvSpPr>
        <p:spPr>
          <a:xfrm>
            <a:off x="693215" y="3934649"/>
            <a:ext cx="1461008" cy="2934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2" name="Rounded Rectangle 141"/>
          <p:cNvSpPr/>
          <p:nvPr/>
        </p:nvSpPr>
        <p:spPr>
          <a:xfrm>
            <a:off x="2154223" y="4458846"/>
            <a:ext cx="4170647" cy="1727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3" name="Rounded Rectangle 142"/>
          <p:cNvSpPr/>
          <p:nvPr/>
        </p:nvSpPr>
        <p:spPr>
          <a:xfrm>
            <a:off x="2330145" y="4398605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4" name="Rounded Rectangle 143"/>
          <p:cNvSpPr/>
          <p:nvPr/>
        </p:nvSpPr>
        <p:spPr>
          <a:xfrm>
            <a:off x="4759857" y="4398605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5" name="Rounded Rectangle 144"/>
          <p:cNvSpPr/>
          <p:nvPr/>
        </p:nvSpPr>
        <p:spPr>
          <a:xfrm>
            <a:off x="3426223" y="5012299"/>
            <a:ext cx="2913261" cy="1727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6" name="Rounded Rectangle 145"/>
          <p:cNvSpPr/>
          <p:nvPr/>
        </p:nvSpPr>
        <p:spPr>
          <a:xfrm>
            <a:off x="4774471" y="495205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7" name="Rounded Rectangle 146"/>
          <p:cNvSpPr/>
          <p:nvPr/>
        </p:nvSpPr>
        <p:spPr>
          <a:xfrm>
            <a:off x="5631398" y="5519482"/>
            <a:ext cx="708085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8" name="TextBox 147"/>
          <p:cNvSpPr txBox="1"/>
          <p:nvPr/>
        </p:nvSpPr>
        <p:spPr>
          <a:xfrm>
            <a:off x="2383411" y="287080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712658" y="289522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4688494" y="288315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pic>
        <p:nvPicPr>
          <p:cNvPr id="159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71529" y="1792177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Image result for scisso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1142" y="2384766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Image result for scisso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9257" y="2386501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Image result for scisso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4811" y="2387069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43903" y="3875278"/>
            <a:ext cx="475464" cy="44450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43903" y="3363502"/>
            <a:ext cx="475464" cy="44450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6451110" y="2858934"/>
            <a:ext cx="461050" cy="444502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6451110" y="4379845"/>
            <a:ext cx="461050" cy="444502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43903" y="5381773"/>
            <a:ext cx="475464" cy="444501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903734" y="1933322"/>
            <a:ext cx="11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CRISPR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-1" y="1833954"/>
            <a:ext cx="6043641" cy="100137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12097" y="4884413"/>
            <a:ext cx="475464" cy="4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>
                <a:solidFill>
                  <a:schemeClr val="accent4"/>
                </a:solidFill>
              </a:rPr>
              <a:t>Aim 1:</a:t>
            </a:r>
            <a:r>
              <a:rPr lang="en-US" sz="2300" dirty="0">
                <a:solidFill>
                  <a:schemeClr val="accent4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What domains in TSC2 are important for nitrogen metabolism?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5" name="Rounded Rectangle 34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6" name="Rounded Rectangle 35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7" name="TextBox 36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39" name="Picture 6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pic>
        <p:nvPicPr>
          <p:cNvPr id="47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402" y="1983088"/>
            <a:ext cx="895871" cy="8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542188" y="2987938"/>
            <a:ext cx="5797296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9" name="Rounded Rectangle 48"/>
          <p:cNvSpPr/>
          <p:nvPr/>
        </p:nvSpPr>
        <p:spPr>
          <a:xfrm>
            <a:off x="712658" y="295928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0" name="Rounded Rectangle 49"/>
          <p:cNvSpPr/>
          <p:nvPr/>
        </p:nvSpPr>
        <p:spPr>
          <a:xfrm>
            <a:off x="2344758" y="2937793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1" name="TextBox 50"/>
          <p:cNvSpPr txBox="1"/>
          <p:nvPr/>
        </p:nvSpPr>
        <p:spPr>
          <a:xfrm>
            <a:off x="5791820" y="2973014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1339aa</a:t>
            </a:r>
            <a:endParaRPr lang="en-US" sz="960" dirty="0"/>
          </a:p>
        </p:txBody>
      </p:sp>
      <p:sp>
        <p:nvSpPr>
          <p:cNvPr id="52" name="Rounded Rectangle 51"/>
          <p:cNvSpPr/>
          <p:nvPr/>
        </p:nvSpPr>
        <p:spPr>
          <a:xfrm>
            <a:off x="4774470" y="2937793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cxnSp>
        <p:nvCxnSpPr>
          <p:cNvPr id="4" name="Straight Connector 3"/>
          <p:cNvCxnSpPr/>
          <p:nvPr/>
        </p:nvCxnSpPr>
        <p:spPr>
          <a:xfrm>
            <a:off x="281248" y="1927661"/>
            <a:ext cx="8592207" cy="14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42188" y="3501092"/>
            <a:ext cx="4232282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5" name="Rounded Rectangle 54"/>
          <p:cNvSpPr/>
          <p:nvPr/>
        </p:nvSpPr>
        <p:spPr>
          <a:xfrm>
            <a:off x="712658" y="3465543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6" name="Rounded Rectangle 55"/>
          <p:cNvSpPr/>
          <p:nvPr/>
        </p:nvSpPr>
        <p:spPr>
          <a:xfrm>
            <a:off x="2344758" y="3444052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9" name="Rounded Rectangle 58"/>
          <p:cNvSpPr/>
          <p:nvPr/>
        </p:nvSpPr>
        <p:spPr>
          <a:xfrm>
            <a:off x="529591" y="3995491"/>
            <a:ext cx="1822013" cy="1809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0" name="Rounded Rectangle 59"/>
          <p:cNvSpPr/>
          <p:nvPr/>
        </p:nvSpPr>
        <p:spPr>
          <a:xfrm>
            <a:off x="693215" y="3934649"/>
            <a:ext cx="1461008" cy="2934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5" name="Rounded Rectangle 64"/>
          <p:cNvSpPr/>
          <p:nvPr/>
        </p:nvSpPr>
        <p:spPr>
          <a:xfrm>
            <a:off x="2154223" y="4458846"/>
            <a:ext cx="4170647" cy="1727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7" name="Rounded Rectangle 66"/>
          <p:cNvSpPr/>
          <p:nvPr/>
        </p:nvSpPr>
        <p:spPr>
          <a:xfrm>
            <a:off x="2330145" y="4398605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9" name="Rounded Rectangle 68"/>
          <p:cNvSpPr/>
          <p:nvPr/>
        </p:nvSpPr>
        <p:spPr>
          <a:xfrm>
            <a:off x="4759857" y="4398605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0" name="Rounded Rectangle 69"/>
          <p:cNvSpPr/>
          <p:nvPr/>
        </p:nvSpPr>
        <p:spPr>
          <a:xfrm>
            <a:off x="3426223" y="5012299"/>
            <a:ext cx="2913261" cy="1727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2" name="Rounded Rectangle 71"/>
          <p:cNvSpPr/>
          <p:nvPr/>
        </p:nvSpPr>
        <p:spPr>
          <a:xfrm>
            <a:off x="4774471" y="495205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3" name="Rounded Rectangle 72"/>
          <p:cNvSpPr/>
          <p:nvPr/>
        </p:nvSpPr>
        <p:spPr>
          <a:xfrm>
            <a:off x="5631398" y="5519482"/>
            <a:ext cx="708085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4" name="TextBox 73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76" name="TextBox 75"/>
          <p:cNvSpPr txBox="1"/>
          <p:nvPr/>
        </p:nvSpPr>
        <p:spPr>
          <a:xfrm>
            <a:off x="2383411" y="287080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712658" y="290573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88494" y="288315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115" name="TextBox 114"/>
          <p:cNvSpPr txBox="1"/>
          <p:nvPr/>
        </p:nvSpPr>
        <p:spPr>
          <a:xfrm>
            <a:off x="1870812" y="655526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64" y="730186"/>
            <a:ext cx="8713173" cy="100137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139212" y="2872188"/>
            <a:ext cx="447262" cy="44450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139212" y="3361384"/>
            <a:ext cx="447262" cy="44450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139212" y="3850580"/>
            <a:ext cx="447262" cy="444501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125111" y="4871275"/>
            <a:ext cx="475464" cy="444501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7197744" y="2378605"/>
            <a:ext cx="320040" cy="32004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&quot;No&quot; Symbol 5"/>
          <p:cNvSpPr/>
          <p:nvPr/>
        </p:nvSpPr>
        <p:spPr>
          <a:xfrm rot="4600614">
            <a:off x="7166527" y="2352847"/>
            <a:ext cx="382474" cy="387156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2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71529" y="1792177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40593" y="1792177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cisso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1142" y="2384766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Image result for scisso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9257" y="2386501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Image result for scisso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4811" y="2387069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43903" y="3875277"/>
            <a:ext cx="475464" cy="4445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43903" y="3363502"/>
            <a:ext cx="475464" cy="44450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6451110" y="2858934"/>
            <a:ext cx="461050" cy="44450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6451110" y="4379845"/>
            <a:ext cx="461050" cy="44450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43903" y="5381772"/>
            <a:ext cx="475464" cy="444501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903734" y="1933322"/>
            <a:ext cx="11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CRISPR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-1" y="1898398"/>
            <a:ext cx="6078553" cy="100137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125111" y="5381771"/>
            <a:ext cx="475464" cy="4445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12016" y="4890258"/>
            <a:ext cx="475464" cy="44450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7102085" y="4392247"/>
            <a:ext cx="461050" cy="4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82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What is tuberculosis sclerosis complex?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614" y="593985"/>
            <a:ext cx="4734772" cy="6264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2703" y="5402317"/>
            <a:ext cx="1739308" cy="117715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87" y="5320146"/>
            <a:ext cx="1210362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>
                <a:solidFill>
                  <a:schemeClr val="accent4"/>
                </a:solidFill>
              </a:rPr>
              <a:t>Aim 1:</a:t>
            </a:r>
            <a:r>
              <a:rPr lang="en-US" sz="2300" dirty="0">
                <a:solidFill>
                  <a:schemeClr val="accent4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What domains in TSC2 are important for nitrogen metabolism?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5" name="Rounded Rectangle 34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6" name="Rounded Rectangle 35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7" name="TextBox 36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39" name="Picture 6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pic>
        <p:nvPicPr>
          <p:cNvPr id="47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1510" y="1983088"/>
            <a:ext cx="895871" cy="8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507276" y="2987938"/>
            <a:ext cx="5797296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9" name="Rounded Rectangle 48"/>
          <p:cNvSpPr/>
          <p:nvPr/>
        </p:nvSpPr>
        <p:spPr>
          <a:xfrm>
            <a:off x="677746" y="295928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0" name="Rounded Rectangle 49"/>
          <p:cNvSpPr/>
          <p:nvPr/>
        </p:nvSpPr>
        <p:spPr>
          <a:xfrm>
            <a:off x="2309846" y="2937793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1" name="TextBox 50"/>
          <p:cNvSpPr txBox="1"/>
          <p:nvPr/>
        </p:nvSpPr>
        <p:spPr>
          <a:xfrm>
            <a:off x="5756908" y="2973014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1339aa</a:t>
            </a:r>
            <a:endParaRPr lang="en-US" sz="960" dirty="0"/>
          </a:p>
        </p:txBody>
      </p:sp>
      <p:sp>
        <p:nvSpPr>
          <p:cNvPr id="52" name="Rounded Rectangle 51"/>
          <p:cNvSpPr/>
          <p:nvPr/>
        </p:nvSpPr>
        <p:spPr>
          <a:xfrm>
            <a:off x="4739558" y="2937793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cxnSp>
        <p:nvCxnSpPr>
          <p:cNvPr id="4" name="Straight Connector 3"/>
          <p:cNvCxnSpPr/>
          <p:nvPr/>
        </p:nvCxnSpPr>
        <p:spPr>
          <a:xfrm>
            <a:off x="-11510" y="1921526"/>
            <a:ext cx="8592207" cy="14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07276" y="3501092"/>
            <a:ext cx="4232282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5" name="Rounded Rectangle 54"/>
          <p:cNvSpPr/>
          <p:nvPr/>
        </p:nvSpPr>
        <p:spPr>
          <a:xfrm>
            <a:off x="677746" y="3465543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6" name="Rounded Rectangle 55"/>
          <p:cNvSpPr/>
          <p:nvPr/>
        </p:nvSpPr>
        <p:spPr>
          <a:xfrm>
            <a:off x="2309846" y="3444052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9" name="Rounded Rectangle 58"/>
          <p:cNvSpPr/>
          <p:nvPr/>
        </p:nvSpPr>
        <p:spPr>
          <a:xfrm>
            <a:off x="494679" y="3995491"/>
            <a:ext cx="1822013" cy="1809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0" name="Rounded Rectangle 59"/>
          <p:cNvSpPr/>
          <p:nvPr/>
        </p:nvSpPr>
        <p:spPr>
          <a:xfrm>
            <a:off x="658303" y="3934649"/>
            <a:ext cx="1461008" cy="2934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5" name="Rounded Rectangle 64"/>
          <p:cNvSpPr/>
          <p:nvPr/>
        </p:nvSpPr>
        <p:spPr>
          <a:xfrm>
            <a:off x="2119311" y="4458846"/>
            <a:ext cx="4170647" cy="1727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7" name="Rounded Rectangle 66"/>
          <p:cNvSpPr/>
          <p:nvPr/>
        </p:nvSpPr>
        <p:spPr>
          <a:xfrm>
            <a:off x="2295233" y="4398605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9" name="Rounded Rectangle 68"/>
          <p:cNvSpPr/>
          <p:nvPr/>
        </p:nvSpPr>
        <p:spPr>
          <a:xfrm>
            <a:off x="4724945" y="4398605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0" name="Rounded Rectangle 69"/>
          <p:cNvSpPr/>
          <p:nvPr/>
        </p:nvSpPr>
        <p:spPr>
          <a:xfrm>
            <a:off x="3391311" y="5012299"/>
            <a:ext cx="2913261" cy="1727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2" name="Rounded Rectangle 71"/>
          <p:cNvSpPr/>
          <p:nvPr/>
        </p:nvSpPr>
        <p:spPr>
          <a:xfrm>
            <a:off x="4739559" y="495205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3" name="Rounded Rectangle 72"/>
          <p:cNvSpPr/>
          <p:nvPr/>
        </p:nvSpPr>
        <p:spPr>
          <a:xfrm>
            <a:off x="5596486" y="5519482"/>
            <a:ext cx="708085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4" name="TextBox 73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76" name="TextBox 75"/>
          <p:cNvSpPr txBox="1"/>
          <p:nvPr/>
        </p:nvSpPr>
        <p:spPr>
          <a:xfrm>
            <a:off x="2348499" y="287080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677746" y="290573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53582" y="288315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pic>
        <p:nvPicPr>
          <p:cNvPr id="85" name="Picture 84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62" y="1870788"/>
            <a:ext cx="971287" cy="3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1870812" y="655526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64" y="730186"/>
            <a:ext cx="8713173" cy="100137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826122" y="4872152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26122" y="5380164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26122" y="4364140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826122" y="2840104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826122" y="3348116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26122" y="3856128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162832" y="2378605"/>
            <a:ext cx="320040" cy="32004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&quot;No&quot; Symbol 5"/>
          <p:cNvSpPr/>
          <p:nvPr/>
        </p:nvSpPr>
        <p:spPr>
          <a:xfrm rot="4600614">
            <a:off x="7131615" y="2352847"/>
            <a:ext cx="382474" cy="387156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2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36617" y="1792177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05681" y="1792177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s://i2.wp.com/selfhacked.com/wp-content/uploads/2016/01/bigstock-142429214-min.jpg?resize=806%2C350&amp;ssl=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 bwMode="auto">
          <a:xfrm>
            <a:off x="7782382" y="2368568"/>
            <a:ext cx="630580" cy="3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cisso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6230" y="2384766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Image result for scisso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4345" y="2386501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Image result for scisso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9899" y="2387069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104300" y="2872188"/>
            <a:ext cx="447262" cy="444501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104300" y="3361384"/>
            <a:ext cx="447262" cy="444501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104300" y="3850580"/>
            <a:ext cx="447262" cy="444501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090199" y="4871275"/>
            <a:ext cx="475464" cy="444501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08991" y="3875277"/>
            <a:ext cx="475464" cy="444501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08991" y="3363502"/>
            <a:ext cx="475464" cy="444501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6416198" y="2858934"/>
            <a:ext cx="461050" cy="444502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6416198" y="4379845"/>
            <a:ext cx="461050" cy="44450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08991" y="5381772"/>
            <a:ext cx="475464" cy="444501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868822" y="1933322"/>
            <a:ext cx="11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CRISPR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-11511" y="1898398"/>
            <a:ext cx="6055151" cy="100137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104091" y="5381771"/>
            <a:ext cx="475464" cy="444501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12016" y="4890258"/>
            <a:ext cx="475464" cy="444501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7102085" y="4392247"/>
            <a:ext cx="461050" cy="4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>
                <a:solidFill>
                  <a:schemeClr val="accent4"/>
                </a:solidFill>
              </a:rPr>
              <a:t>Aim 1:</a:t>
            </a:r>
            <a:r>
              <a:rPr lang="en-US" sz="2300" dirty="0">
                <a:solidFill>
                  <a:schemeClr val="accent4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What domains in TSC2 are important for nitrogen metabolism?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5" name="Rounded Rectangle 34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6" name="Rounded Rectangle 35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7" name="TextBox 36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39" name="Picture 6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pic>
        <p:nvPicPr>
          <p:cNvPr id="47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1510" y="1983088"/>
            <a:ext cx="895871" cy="8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507276" y="2987938"/>
            <a:ext cx="5797296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9" name="Rounded Rectangle 48"/>
          <p:cNvSpPr/>
          <p:nvPr/>
        </p:nvSpPr>
        <p:spPr>
          <a:xfrm>
            <a:off x="677746" y="295928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0" name="Rounded Rectangle 49"/>
          <p:cNvSpPr/>
          <p:nvPr/>
        </p:nvSpPr>
        <p:spPr>
          <a:xfrm>
            <a:off x="2309846" y="2937793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1" name="TextBox 50"/>
          <p:cNvSpPr txBox="1"/>
          <p:nvPr/>
        </p:nvSpPr>
        <p:spPr>
          <a:xfrm>
            <a:off x="5756908" y="2973014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1339aa</a:t>
            </a:r>
            <a:endParaRPr lang="en-US" sz="960" dirty="0"/>
          </a:p>
        </p:txBody>
      </p:sp>
      <p:sp>
        <p:nvSpPr>
          <p:cNvPr id="52" name="Rounded Rectangle 51"/>
          <p:cNvSpPr/>
          <p:nvPr/>
        </p:nvSpPr>
        <p:spPr>
          <a:xfrm>
            <a:off x="4739558" y="2937793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cxnSp>
        <p:nvCxnSpPr>
          <p:cNvPr id="4" name="Straight Connector 3"/>
          <p:cNvCxnSpPr/>
          <p:nvPr/>
        </p:nvCxnSpPr>
        <p:spPr>
          <a:xfrm>
            <a:off x="-11510" y="1921526"/>
            <a:ext cx="8592207" cy="14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507276" y="3501092"/>
            <a:ext cx="4232282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5" name="Rounded Rectangle 54"/>
          <p:cNvSpPr/>
          <p:nvPr/>
        </p:nvSpPr>
        <p:spPr>
          <a:xfrm>
            <a:off x="677746" y="3465543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6" name="Rounded Rectangle 55"/>
          <p:cNvSpPr/>
          <p:nvPr/>
        </p:nvSpPr>
        <p:spPr>
          <a:xfrm>
            <a:off x="2309846" y="3444052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9" name="Rounded Rectangle 58"/>
          <p:cNvSpPr/>
          <p:nvPr/>
        </p:nvSpPr>
        <p:spPr>
          <a:xfrm>
            <a:off x="494679" y="3995491"/>
            <a:ext cx="1822013" cy="1809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0" name="Rounded Rectangle 59"/>
          <p:cNvSpPr/>
          <p:nvPr/>
        </p:nvSpPr>
        <p:spPr>
          <a:xfrm>
            <a:off x="658303" y="3934649"/>
            <a:ext cx="1461008" cy="2934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5" name="Rounded Rectangle 64"/>
          <p:cNvSpPr/>
          <p:nvPr/>
        </p:nvSpPr>
        <p:spPr>
          <a:xfrm>
            <a:off x="2119311" y="4458846"/>
            <a:ext cx="4170647" cy="1727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7" name="Rounded Rectangle 66"/>
          <p:cNvSpPr/>
          <p:nvPr/>
        </p:nvSpPr>
        <p:spPr>
          <a:xfrm>
            <a:off x="2295233" y="4398605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9" name="Rounded Rectangle 68"/>
          <p:cNvSpPr/>
          <p:nvPr/>
        </p:nvSpPr>
        <p:spPr>
          <a:xfrm>
            <a:off x="4724945" y="4398605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0" name="Rounded Rectangle 69"/>
          <p:cNvSpPr/>
          <p:nvPr/>
        </p:nvSpPr>
        <p:spPr>
          <a:xfrm>
            <a:off x="3391311" y="5012299"/>
            <a:ext cx="2913261" cy="1727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2" name="Rounded Rectangle 71"/>
          <p:cNvSpPr/>
          <p:nvPr/>
        </p:nvSpPr>
        <p:spPr>
          <a:xfrm>
            <a:off x="4739559" y="495205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3" name="Rounded Rectangle 72"/>
          <p:cNvSpPr/>
          <p:nvPr/>
        </p:nvSpPr>
        <p:spPr>
          <a:xfrm>
            <a:off x="5596486" y="5519482"/>
            <a:ext cx="708085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4" name="TextBox 73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76" name="TextBox 75"/>
          <p:cNvSpPr txBox="1"/>
          <p:nvPr/>
        </p:nvSpPr>
        <p:spPr>
          <a:xfrm>
            <a:off x="2348499" y="287080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677746" y="290573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53582" y="288315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pic>
        <p:nvPicPr>
          <p:cNvPr id="85" name="Picture 84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62" y="1870788"/>
            <a:ext cx="971287" cy="3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1870812" y="655526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64" y="730186"/>
            <a:ext cx="8713173" cy="100137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826122" y="4872152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26122" y="5380164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26122" y="4364140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826122" y="2840104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826122" y="3348116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26122" y="3856128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162832" y="2378605"/>
            <a:ext cx="320040" cy="32004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&quot;No&quot; Symbol 5"/>
          <p:cNvSpPr/>
          <p:nvPr/>
        </p:nvSpPr>
        <p:spPr>
          <a:xfrm rot="4600614">
            <a:off x="7131615" y="2352847"/>
            <a:ext cx="382474" cy="387156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2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36617" y="1792177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05681" y="1792177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s://i2.wp.com/selfhacked.com/wp-content/uploads/2016/01/bigstock-142429214-min.jpg?resize=806%2C350&amp;ssl=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 bwMode="auto">
          <a:xfrm>
            <a:off x="7782382" y="2368568"/>
            <a:ext cx="630580" cy="3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cisso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6230" y="2384766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Image result for scisso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4345" y="2386501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Image result for scisso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9899" y="2387069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104300" y="2872188"/>
            <a:ext cx="447262" cy="444501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104300" y="3361384"/>
            <a:ext cx="447262" cy="444501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104300" y="3850580"/>
            <a:ext cx="447262" cy="444501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090199" y="4871275"/>
            <a:ext cx="475464" cy="444501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08991" y="3875277"/>
            <a:ext cx="475464" cy="444501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08991" y="3363502"/>
            <a:ext cx="475464" cy="444501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6416198" y="2858934"/>
            <a:ext cx="461050" cy="444502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6416198" y="4379845"/>
            <a:ext cx="461050" cy="44450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08991" y="5381772"/>
            <a:ext cx="475464" cy="444501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868822" y="1933322"/>
            <a:ext cx="11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CRISPR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-1" y="1898398"/>
            <a:ext cx="6043641" cy="100137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138" y="6234688"/>
            <a:ext cx="8757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Hypothesis: </a:t>
            </a:r>
            <a:r>
              <a:rPr lang="en-US" sz="2000" dirty="0">
                <a:solidFill>
                  <a:schemeClr val="bg1"/>
                </a:solidFill>
              </a:rPr>
              <a:t>DUF3384    </a:t>
            </a:r>
            <a:r>
              <a:rPr lang="en-US" sz="2000" dirty="0" smtClean="0">
                <a:solidFill>
                  <a:schemeClr val="bg1"/>
                </a:solidFill>
              </a:rPr>
              <a:t>  plays </a:t>
            </a:r>
            <a:r>
              <a:rPr lang="en-US" sz="2000" dirty="0">
                <a:solidFill>
                  <a:schemeClr val="bg1"/>
                </a:solidFill>
              </a:rPr>
              <a:t>a role in nitrogen metabolism in the kidney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1756140" y="6274083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7" name="TextBox 156"/>
          <p:cNvSpPr txBox="1"/>
          <p:nvPr/>
        </p:nvSpPr>
        <p:spPr>
          <a:xfrm>
            <a:off x="1765460" y="6228406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158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8805" r="64498" b="57764"/>
          <a:stretch/>
        </p:blipFill>
        <p:spPr bwMode="auto">
          <a:xfrm>
            <a:off x="8429429" y="2894435"/>
            <a:ext cx="586062" cy="3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104091" y="5381771"/>
            <a:ext cx="475464" cy="444501"/>
          </a:xfrm>
          <a:prstGeom prst="rect">
            <a:avLst/>
          </a:prstGeom>
        </p:spPr>
      </p:pic>
      <p:pic>
        <p:nvPicPr>
          <p:cNvPr id="163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8429429" y="4933633"/>
            <a:ext cx="595229" cy="3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8429429" y="5446488"/>
            <a:ext cx="595229" cy="3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8429429" y="3401179"/>
            <a:ext cx="595229" cy="3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8429429" y="3914034"/>
            <a:ext cx="595229" cy="3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8805" r="64498" b="57764"/>
          <a:stretch/>
        </p:blipFill>
        <p:spPr bwMode="auto">
          <a:xfrm>
            <a:off x="8429429" y="4426889"/>
            <a:ext cx="586062" cy="3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6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412016" y="4890258"/>
            <a:ext cx="475464" cy="44450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7102085" y="4392247"/>
            <a:ext cx="461050" cy="4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Aim </a:t>
            </a:r>
            <a:r>
              <a:rPr lang="en-US" sz="2400" b="1" dirty="0" smtClean="0">
                <a:solidFill>
                  <a:srgbClr val="00B050"/>
                </a:solidFill>
              </a:rPr>
              <a:t>2: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there different transcript levels of nitrogen </a:t>
            </a:r>
            <a:r>
              <a:rPr lang="en-US" sz="2400" dirty="0" smtClean="0">
                <a:solidFill>
                  <a:schemeClr val="bg1"/>
                </a:solidFill>
              </a:rPr>
              <a:t>in DUF3384 knockouts?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5" name="Rounded Rectangle 34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6" name="Rounded Rectangle 35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7" name="TextBox 36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39" name="Picture 6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88497"/>
            <a:ext cx="9144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Hypothesis: </a:t>
            </a:r>
            <a:r>
              <a:rPr lang="en-US" sz="2400" dirty="0" smtClean="0">
                <a:solidFill>
                  <a:schemeClr val="bg1"/>
                </a:solidFill>
              </a:rPr>
              <a:t>DUF3384  regulates nitrogen metabolism by regulating gene expression responsible for </a:t>
            </a:r>
            <a:r>
              <a:rPr lang="en-US" sz="2400" dirty="0" smtClean="0">
                <a:solidFill>
                  <a:srgbClr val="D747D7"/>
                </a:solidFill>
              </a:rPr>
              <a:t>response to nutrient levels </a:t>
            </a: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rgbClr val="00B0F0"/>
                </a:solidFill>
              </a:rPr>
              <a:t>amino acid transmembrane transport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300" b="1" dirty="0" smtClean="0">
              <a:solidFill>
                <a:schemeClr val="bg1"/>
              </a:solidFill>
            </a:endParaRPr>
          </a:p>
          <a:p>
            <a:r>
              <a:rPr lang="en-US" sz="2300" b="1" dirty="0" smtClean="0">
                <a:solidFill>
                  <a:srgbClr val="00B050"/>
                </a:solidFill>
              </a:rPr>
              <a:t>Rationale: </a:t>
            </a:r>
            <a:r>
              <a:rPr lang="en-US" sz="2300" dirty="0" smtClean="0">
                <a:solidFill>
                  <a:schemeClr val="bg1"/>
                </a:solidFill>
              </a:rPr>
              <a:t>Identifying differences in transcript levels will demonstrate the role TSC2 in gene regulation of nitrogen metabolism</a:t>
            </a:r>
            <a:endParaRPr lang="en-US" sz="23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057267"/>
              </p:ext>
            </p:extLst>
          </p:nvPr>
        </p:nvGraphicFramePr>
        <p:xfrm>
          <a:off x="829186" y="3070106"/>
          <a:ext cx="7677283" cy="220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5" name="Picture 44" descr="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80" y="4354692"/>
            <a:ext cx="1446433" cy="58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&quot;No&quot; Symbol 21"/>
          <p:cNvSpPr/>
          <p:nvPr/>
        </p:nvSpPr>
        <p:spPr>
          <a:xfrm rot="4600614">
            <a:off x="1802646" y="1101214"/>
            <a:ext cx="611928" cy="596810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0812" y="655526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69776" y="80883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5" name="TextBox 24"/>
          <p:cNvSpPr txBox="1"/>
          <p:nvPr/>
        </p:nvSpPr>
        <p:spPr>
          <a:xfrm>
            <a:off x="7740572" y="39704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897387" y="1788525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7" name="TextBox 26"/>
          <p:cNvSpPr txBox="1"/>
          <p:nvPr/>
        </p:nvSpPr>
        <p:spPr>
          <a:xfrm>
            <a:off x="1933877" y="175752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31" name="Picture 24" descr="Image result for pom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20450" y="3179549"/>
            <a:ext cx="837144" cy="8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5"/>
          <a:stretch/>
        </p:blipFill>
        <p:spPr>
          <a:xfrm>
            <a:off x="3053339" y="3478337"/>
            <a:ext cx="1576736" cy="127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2" descr="Image result for scissor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3954" y="3729242"/>
            <a:ext cx="1450128" cy="7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nature.com/ncb/journal/v15/n10/images/ncb2835-f2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21691" r="66523" b="45243"/>
          <a:stretch/>
        </p:blipFill>
        <p:spPr bwMode="auto">
          <a:xfrm>
            <a:off x="1266238" y="3528374"/>
            <a:ext cx="1203731" cy="12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Aim </a:t>
            </a:r>
            <a:r>
              <a:rPr lang="en-US" sz="2400" b="1" dirty="0" smtClean="0">
                <a:solidFill>
                  <a:srgbClr val="00B050"/>
                </a:solidFill>
              </a:rPr>
              <a:t>2: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there different transcript levels of nitrogen </a:t>
            </a:r>
            <a:r>
              <a:rPr lang="en-US" sz="2400" dirty="0" smtClean="0">
                <a:solidFill>
                  <a:schemeClr val="bg1"/>
                </a:solidFill>
              </a:rPr>
              <a:t>in DUF3384 knockouts?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nature.com/ncb/journal/v15/n10/images/ncb2835-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21691" r="66523" b="45243"/>
          <a:stretch/>
        </p:blipFill>
        <p:spPr bwMode="auto">
          <a:xfrm>
            <a:off x="4508938" y="1019504"/>
            <a:ext cx="4435365" cy="44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6990" y="5558931"/>
            <a:ext cx="157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9374" y="5558930"/>
            <a:ext cx="199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Δ</a:t>
            </a:r>
            <a:r>
              <a:rPr lang="en-US" sz="2400" b="1" dirty="0" smtClean="0">
                <a:solidFill>
                  <a:schemeClr val="bg1"/>
                </a:solidFill>
              </a:rPr>
              <a:t>DUF3384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81622" y="1361433"/>
            <a:ext cx="4644998" cy="3528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7635" y="1734812"/>
            <a:ext cx="358559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16" y="2506656"/>
            <a:ext cx="4346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Cell cycle arrest in response to nitrogen starvation: tor2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635" y="3278500"/>
            <a:ext cx="4147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ransport: tsc1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15" y="4050344"/>
            <a:ext cx="316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469931" y="2183492"/>
            <a:ext cx="4264876" cy="37317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669776" y="80883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4" name="TextBox 23"/>
          <p:cNvSpPr txBox="1"/>
          <p:nvPr/>
        </p:nvSpPr>
        <p:spPr>
          <a:xfrm>
            <a:off x="7740572" y="39704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</p:spTree>
    <p:extLst>
      <p:ext uri="{BB962C8B-B14F-4D97-AF65-F5344CB8AC3E}">
        <p14:creationId xmlns:p14="http://schemas.microsoft.com/office/powerpoint/2010/main" val="21266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 rot="18885613">
            <a:off x="-219240" y="2002463"/>
            <a:ext cx="7661805" cy="3536363"/>
          </a:xfrm>
          <a:prstGeom prst="ellipse">
            <a:avLst/>
          </a:prstGeom>
          <a:solidFill>
            <a:srgbClr val="7F7F7F">
              <a:alpha val="50196"/>
            </a:srgb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5"/>
          <a:stretch/>
        </p:blipFill>
        <p:spPr>
          <a:xfrm>
            <a:off x="549568" y="710276"/>
            <a:ext cx="7516820" cy="6058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 rot="21424193">
            <a:off x="2052673" y="4624894"/>
            <a:ext cx="3885951" cy="723332"/>
          </a:xfrm>
          <a:prstGeom prst="ellipse">
            <a:avLst/>
          </a:prstGeom>
          <a:solidFill>
            <a:srgbClr val="D747D7">
              <a:alpha val="50196"/>
            </a:srgbClr>
          </a:solidFill>
          <a:ln w="76200">
            <a:solidFill>
              <a:srgbClr val="D74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680103">
            <a:off x="4809288" y="4921025"/>
            <a:ext cx="2792038" cy="906412"/>
          </a:xfrm>
          <a:prstGeom prst="ellipse">
            <a:avLst/>
          </a:prstGeom>
          <a:solidFill>
            <a:srgbClr val="FFFF00">
              <a:alpha val="50196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8506594">
            <a:off x="4860747" y="5024126"/>
            <a:ext cx="2792038" cy="906412"/>
          </a:xfrm>
          <a:prstGeom prst="ellipse">
            <a:avLst/>
          </a:prstGeom>
          <a:solidFill>
            <a:srgbClr val="00B0F0">
              <a:alpha val="50196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5151" y="1079946"/>
            <a:ext cx="154528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Cellular protein metabolic process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763" y="2625863"/>
            <a:ext cx="154528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6293" y="4920142"/>
            <a:ext cx="1863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97369" y="1970150"/>
            <a:ext cx="2052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transport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79449" y="3904758"/>
            <a:ext cx="1612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5070584">
            <a:off x="5971778" y="4923912"/>
            <a:ext cx="1890036" cy="906412"/>
          </a:xfrm>
          <a:prstGeom prst="ellipse">
            <a:avLst/>
          </a:prstGeom>
          <a:solidFill>
            <a:srgbClr val="7030A0">
              <a:alpha val="50196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54218" y="107943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DF3384</a:t>
            </a:r>
            <a:endParaRPr lang="en-US" sz="20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243857" y="4740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Aim </a:t>
            </a:r>
            <a:r>
              <a:rPr lang="en-US" sz="2400" b="1" dirty="0" smtClean="0">
                <a:solidFill>
                  <a:srgbClr val="00B050"/>
                </a:solidFill>
              </a:rPr>
              <a:t>2: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there different transcript levels of nitrogen </a:t>
            </a:r>
            <a:r>
              <a:rPr lang="en-US" sz="2400" dirty="0" smtClean="0">
                <a:solidFill>
                  <a:schemeClr val="bg1"/>
                </a:solidFill>
              </a:rPr>
              <a:t>in DUF3384 knockouts?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36126" y="106642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3" name="TextBox 22"/>
          <p:cNvSpPr txBox="1"/>
          <p:nvPr/>
        </p:nvSpPr>
        <p:spPr>
          <a:xfrm>
            <a:off x="7706922" y="65463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</p:spTree>
    <p:extLst>
      <p:ext uri="{BB962C8B-B14F-4D97-AF65-F5344CB8AC3E}">
        <p14:creationId xmlns:p14="http://schemas.microsoft.com/office/powerpoint/2010/main" val="7933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8944" y="2785279"/>
            <a:ext cx="46282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0824" y="3557123"/>
            <a:ext cx="561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944" y="4328967"/>
            <a:ext cx="535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ransport: tsc1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824" y="5100811"/>
            <a:ext cx="409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Aim </a:t>
            </a:r>
            <a:r>
              <a:rPr lang="en-US" sz="2400" b="1" dirty="0" smtClean="0">
                <a:solidFill>
                  <a:srgbClr val="00B050"/>
                </a:solidFill>
              </a:rPr>
              <a:t>2: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there different transcript levels of nitrogen </a:t>
            </a:r>
            <a:r>
              <a:rPr lang="en-US" sz="2400" dirty="0" smtClean="0">
                <a:solidFill>
                  <a:schemeClr val="bg1"/>
                </a:solidFill>
              </a:rPr>
              <a:t>in DUF3384 knockouts?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0274" y="1016792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8" name="Rounded Rectangle 37"/>
          <p:cNvSpPr/>
          <p:nvPr/>
        </p:nvSpPr>
        <p:spPr>
          <a:xfrm>
            <a:off x="1410744" y="976366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9" name="Rounded Rectangle 38"/>
          <p:cNvSpPr/>
          <p:nvPr/>
        </p:nvSpPr>
        <p:spPr>
          <a:xfrm>
            <a:off x="3042844" y="969278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1" name="TextBox 40"/>
          <p:cNvSpPr txBox="1"/>
          <p:nvPr/>
        </p:nvSpPr>
        <p:spPr>
          <a:xfrm>
            <a:off x="8037638" y="990608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396048" y="973301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43" name="Picture 6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" y="722886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097292" y="893682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491887" y="927969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4867" y="926666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70" name="Rounded Rectangle 69"/>
          <p:cNvSpPr/>
          <p:nvPr/>
        </p:nvSpPr>
        <p:spPr>
          <a:xfrm>
            <a:off x="7669776" y="80883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2" name="TextBox 71"/>
          <p:cNvSpPr txBox="1"/>
          <p:nvPr/>
        </p:nvSpPr>
        <p:spPr>
          <a:xfrm>
            <a:off x="7740572" y="39704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89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0486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2796661"/>
            <a:ext cx="461050" cy="4445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3602378"/>
            <a:ext cx="461050" cy="44450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4408095"/>
            <a:ext cx="461050" cy="44450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5213812"/>
            <a:ext cx="461050" cy="444502"/>
          </a:xfrm>
          <a:prstGeom prst="rect">
            <a:avLst/>
          </a:prstGeom>
        </p:spPr>
      </p:pic>
      <p:pic>
        <p:nvPicPr>
          <p:cNvPr id="107" name="Picture 2" descr="Image result for scisso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023" y="1823856"/>
            <a:ext cx="1030166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887" y="192095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CRISPR</a:t>
            </a:r>
          </a:p>
        </p:txBody>
      </p:sp>
      <p:sp>
        <p:nvSpPr>
          <p:cNvPr id="110" name="&quot;No&quot; Symbol 109"/>
          <p:cNvSpPr/>
          <p:nvPr/>
        </p:nvSpPr>
        <p:spPr>
          <a:xfrm rot="4600614">
            <a:off x="164173" y="2839985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 rot="4600614">
            <a:off x="164173" y="3615926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 rot="4600614">
            <a:off x="164173" y="4391867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 rot="4600614">
            <a:off x="164173" y="5167809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8944" y="2785279"/>
            <a:ext cx="46282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944" y="4328967"/>
            <a:ext cx="535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ransport: tsc1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824" y="5100811"/>
            <a:ext cx="409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Aim </a:t>
            </a:r>
            <a:r>
              <a:rPr lang="en-US" sz="2400" b="1" dirty="0" smtClean="0">
                <a:solidFill>
                  <a:srgbClr val="00B050"/>
                </a:solidFill>
              </a:rPr>
              <a:t>2: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there different transcript levels of nitrogen </a:t>
            </a:r>
            <a:r>
              <a:rPr lang="en-US" sz="2400" dirty="0" smtClean="0">
                <a:solidFill>
                  <a:schemeClr val="bg1"/>
                </a:solidFill>
              </a:rPr>
              <a:t>in DUF3384 knockouts?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0274" y="1016792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8" name="Rounded Rectangle 37"/>
          <p:cNvSpPr/>
          <p:nvPr/>
        </p:nvSpPr>
        <p:spPr>
          <a:xfrm>
            <a:off x="1410744" y="976366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9" name="Rounded Rectangle 38"/>
          <p:cNvSpPr/>
          <p:nvPr/>
        </p:nvSpPr>
        <p:spPr>
          <a:xfrm>
            <a:off x="3042844" y="969278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1" name="TextBox 40"/>
          <p:cNvSpPr txBox="1"/>
          <p:nvPr/>
        </p:nvSpPr>
        <p:spPr>
          <a:xfrm>
            <a:off x="8037638" y="990608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396048" y="973301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43" name="Picture 6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" y="722886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097292" y="893682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491887" y="927969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4867" y="926666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70" name="Rounded Rectangle 69"/>
          <p:cNvSpPr/>
          <p:nvPr/>
        </p:nvSpPr>
        <p:spPr>
          <a:xfrm>
            <a:off x="7669776" y="80883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2" name="TextBox 71"/>
          <p:cNvSpPr txBox="1"/>
          <p:nvPr/>
        </p:nvSpPr>
        <p:spPr>
          <a:xfrm>
            <a:off x="7740572" y="39704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086701" y="2147821"/>
            <a:ext cx="320040" cy="3200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&quot;No&quot; Symbol 87"/>
          <p:cNvSpPr/>
          <p:nvPr/>
        </p:nvSpPr>
        <p:spPr>
          <a:xfrm rot="4600614">
            <a:off x="6055484" y="2122063"/>
            <a:ext cx="382474" cy="387156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24" descr="Image result for pom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0486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4" descr="Image result for pom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29550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37577" y="2811996"/>
            <a:ext cx="475464" cy="44450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22790" y="3607508"/>
            <a:ext cx="475464" cy="44450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2796661"/>
            <a:ext cx="461050" cy="4445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3602378"/>
            <a:ext cx="461050" cy="44450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4408095"/>
            <a:ext cx="461050" cy="44450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5213812"/>
            <a:ext cx="461050" cy="444502"/>
          </a:xfrm>
          <a:prstGeom prst="rect">
            <a:avLst/>
          </a:prstGeom>
        </p:spPr>
      </p:pic>
      <p:pic>
        <p:nvPicPr>
          <p:cNvPr id="107" name="Picture 2" descr="Image result for scisso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023" y="1823856"/>
            <a:ext cx="1030166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887" y="192095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CRISPR</a:t>
            </a:r>
          </a:p>
        </p:txBody>
      </p:sp>
      <p:sp>
        <p:nvSpPr>
          <p:cNvPr id="110" name="&quot;No&quot; Symbol 109"/>
          <p:cNvSpPr/>
          <p:nvPr/>
        </p:nvSpPr>
        <p:spPr>
          <a:xfrm rot="4600614">
            <a:off x="164173" y="2839985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 rot="4600614">
            <a:off x="164173" y="3615926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 rot="4600614">
            <a:off x="164173" y="4391867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 rot="4600614">
            <a:off x="164173" y="5167809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0824" y="3557123"/>
            <a:ext cx="561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4653" y="1556001"/>
            <a:ext cx="3310730" cy="121721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39358" y="4411170"/>
            <a:ext cx="475464" cy="44450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24088" y="5207780"/>
            <a:ext cx="475464" cy="44450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06169" y="703747"/>
            <a:ext cx="9003523" cy="69281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8944" y="2785279"/>
            <a:ext cx="46282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944" y="4328967"/>
            <a:ext cx="535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ransport: tsc1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824" y="5100811"/>
            <a:ext cx="409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Aim </a:t>
            </a:r>
            <a:r>
              <a:rPr lang="en-US" sz="2400" b="1" dirty="0" smtClean="0">
                <a:solidFill>
                  <a:srgbClr val="00B050"/>
                </a:solidFill>
              </a:rPr>
              <a:t>2: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there different transcript levels of nitrogen </a:t>
            </a:r>
            <a:r>
              <a:rPr lang="en-US" sz="2400" dirty="0" smtClean="0">
                <a:solidFill>
                  <a:schemeClr val="bg1"/>
                </a:solidFill>
              </a:rPr>
              <a:t>in DUF3384 knockouts?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0274" y="1016792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8" name="Rounded Rectangle 37"/>
          <p:cNvSpPr/>
          <p:nvPr/>
        </p:nvSpPr>
        <p:spPr>
          <a:xfrm>
            <a:off x="1410744" y="976366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9" name="Rounded Rectangle 38"/>
          <p:cNvSpPr/>
          <p:nvPr/>
        </p:nvSpPr>
        <p:spPr>
          <a:xfrm>
            <a:off x="3042844" y="969278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1" name="TextBox 40"/>
          <p:cNvSpPr txBox="1"/>
          <p:nvPr/>
        </p:nvSpPr>
        <p:spPr>
          <a:xfrm>
            <a:off x="8037638" y="990608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396048" y="973301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43" name="Picture 6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" y="722886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097292" y="893682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491887" y="927969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4867" y="926666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70" name="Rounded Rectangle 69"/>
          <p:cNvSpPr/>
          <p:nvPr/>
        </p:nvSpPr>
        <p:spPr>
          <a:xfrm>
            <a:off x="7669776" y="80883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2" name="TextBox 71"/>
          <p:cNvSpPr txBox="1"/>
          <p:nvPr/>
        </p:nvSpPr>
        <p:spPr>
          <a:xfrm>
            <a:off x="7740572" y="39704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80" name="Picture 79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31" y="1640004"/>
            <a:ext cx="971287" cy="3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6793731" y="4391180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99218" y="5235115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93731" y="3576461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86701" y="2147821"/>
            <a:ext cx="320040" cy="3200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&quot;No&quot; Symbol 87"/>
          <p:cNvSpPr/>
          <p:nvPr/>
        </p:nvSpPr>
        <p:spPr>
          <a:xfrm rot="4600614">
            <a:off x="6055484" y="2122063"/>
            <a:ext cx="382474" cy="387156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24" descr="Image result for pom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0486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4" descr="Image result for pom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29550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i2.wp.com/selfhacked.com/wp-content/uploads/2016/01/bigstock-142429214-min.jpg?resize=806%2C350&amp;ssl=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 bwMode="auto">
          <a:xfrm>
            <a:off x="6706251" y="2137784"/>
            <a:ext cx="630580" cy="3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37577" y="2811996"/>
            <a:ext cx="475464" cy="44450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22790" y="3607508"/>
            <a:ext cx="475464" cy="44450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2796661"/>
            <a:ext cx="461050" cy="4445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3602378"/>
            <a:ext cx="461050" cy="44450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4408095"/>
            <a:ext cx="461050" cy="44450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5213812"/>
            <a:ext cx="461050" cy="444502"/>
          </a:xfrm>
          <a:prstGeom prst="rect">
            <a:avLst/>
          </a:prstGeom>
        </p:spPr>
      </p:pic>
      <p:pic>
        <p:nvPicPr>
          <p:cNvPr id="107" name="Picture 2" descr="Image result for scisso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023" y="1823856"/>
            <a:ext cx="1030166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887" y="192095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CRISPR</a:t>
            </a:r>
          </a:p>
        </p:txBody>
      </p:sp>
      <p:sp>
        <p:nvSpPr>
          <p:cNvPr id="110" name="&quot;No&quot; Symbol 109"/>
          <p:cNvSpPr/>
          <p:nvPr/>
        </p:nvSpPr>
        <p:spPr>
          <a:xfrm rot="4600614">
            <a:off x="164173" y="2839985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 rot="4600614">
            <a:off x="164173" y="3615926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 rot="4600614">
            <a:off x="164173" y="4391867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 rot="4600614">
            <a:off x="164173" y="5167809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93731" y="2794109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824" y="3557123"/>
            <a:ext cx="561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43933" y="1541613"/>
            <a:ext cx="3310730" cy="121721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39358" y="4411170"/>
            <a:ext cx="475464" cy="4445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24088" y="5207780"/>
            <a:ext cx="475464" cy="444501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06169" y="703747"/>
            <a:ext cx="9003523" cy="69281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7569818" y="2719288"/>
            <a:ext cx="9601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88944" y="2785279"/>
            <a:ext cx="46282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944" y="4328967"/>
            <a:ext cx="535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ransport: tsc1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824" y="5100811"/>
            <a:ext cx="409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Aim </a:t>
            </a:r>
            <a:r>
              <a:rPr lang="en-US" sz="2400" b="1" dirty="0" smtClean="0">
                <a:solidFill>
                  <a:srgbClr val="00B050"/>
                </a:solidFill>
              </a:rPr>
              <a:t>2: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there different transcript levels of nitrogen </a:t>
            </a:r>
            <a:r>
              <a:rPr lang="en-US" sz="2400" dirty="0" smtClean="0">
                <a:solidFill>
                  <a:schemeClr val="bg1"/>
                </a:solidFill>
              </a:rPr>
              <a:t>in DUF3384 knockouts?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0274" y="1016792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8" name="Rounded Rectangle 37"/>
          <p:cNvSpPr/>
          <p:nvPr/>
        </p:nvSpPr>
        <p:spPr>
          <a:xfrm>
            <a:off x="1410744" y="976366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9" name="Rounded Rectangle 38"/>
          <p:cNvSpPr/>
          <p:nvPr/>
        </p:nvSpPr>
        <p:spPr>
          <a:xfrm>
            <a:off x="3042844" y="969278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1" name="TextBox 40"/>
          <p:cNvSpPr txBox="1"/>
          <p:nvPr/>
        </p:nvSpPr>
        <p:spPr>
          <a:xfrm>
            <a:off x="8037638" y="990608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396048" y="973301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43" name="Picture 6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" y="722886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097292" y="893682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491887" y="927969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4867" y="926666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6043110"/>
            <a:ext cx="892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Hypothesis: </a:t>
            </a:r>
            <a:r>
              <a:rPr lang="en-US" sz="2400" dirty="0" smtClean="0">
                <a:solidFill>
                  <a:schemeClr val="bg1"/>
                </a:solidFill>
              </a:rPr>
              <a:t>DUF3384  regulates nitrogen metabolism by regulating gene expression responsible for amino acid transport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669776" y="80883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2" name="TextBox 71"/>
          <p:cNvSpPr txBox="1"/>
          <p:nvPr/>
        </p:nvSpPr>
        <p:spPr>
          <a:xfrm>
            <a:off x="7740572" y="39704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870812" y="6147848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6" name="TextBox 75"/>
          <p:cNvSpPr txBox="1"/>
          <p:nvPr/>
        </p:nvSpPr>
        <p:spPr>
          <a:xfrm>
            <a:off x="1907302" y="6116845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80" name="Picture 79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31" y="1640004"/>
            <a:ext cx="971287" cy="3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6793731" y="4391180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99218" y="5235115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93731" y="3576461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86701" y="2147821"/>
            <a:ext cx="320040" cy="32004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&quot;No&quot; Symbol 87"/>
          <p:cNvSpPr/>
          <p:nvPr/>
        </p:nvSpPr>
        <p:spPr>
          <a:xfrm rot="4600614">
            <a:off x="6055484" y="2122063"/>
            <a:ext cx="382474" cy="387156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24" descr="Image result for pom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0486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4" descr="Image result for pom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29550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i2.wp.com/selfhacked.com/wp-content/uploads/2016/01/bigstock-142429214-min.jpg?resize=806%2C350&amp;ssl=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 bwMode="auto">
          <a:xfrm>
            <a:off x="6706251" y="2137784"/>
            <a:ext cx="630580" cy="3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37577" y="2811997"/>
            <a:ext cx="475464" cy="44450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22307" y="3608607"/>
            <a:ext cx="475464" cy="44450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2796661"/>
            <a:ext cx="461050" cy="4445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3602378"/>
            <a:ext cx="461050" cy="444502"/>
          </a:xfrm>
          <a:prstGeom prst="rect">
            <a:avLst/>
          </a:prstGeom>
        </p:spPr>
      </p:pic>
      <p:pic>
        <p:nvPicPr>
          <p:cNvPr id="104" name="Picture 103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18" y="1609497"/>
            <a:ext cx="971287" cy="3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4408095"/>
            <a:ext cx="461050" cy="44450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5213812"/>
            <a:ext cx="461050" cy="444502"/>
          </a:xfrm>
          <a:prstGeom prst="rect">
            <a:avLst/>
          </a:prstGeom>
        </p:spPr>
      </p:pic>
      <p:pic>
        <p:nvPicPr>
          <p:cNvPr id="107" name="Picture 2" descr="Image result for scissor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023" y="1823856"/>
            <a:ext cx="1030166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887" y="192095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CRISPR</a:t>
            </a:r>
          </a:p>
        </p:txBody>
      </p:sp>
      <p:sp>
        <p:nvSpPr>
          <p:cNvPr id="110" name="&quot;No&quot; Symbol 109"/>
          <p:cNvSpPr/>
          <p:nvPr/>
        </p:nvSpPr>
        <p:spPr>
          <a:xfrm rot="4600614">
            <a:off x="164173" y="2839985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 rot="4600614">
            <a:off x="164173" y="3615926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 rot="4600614">
            <a:off x="164173" y="4391867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 rot="4600614">
            <a:off x="164173" y="5167809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93731" y="2794109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6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7569818" y="3504589"/>
            <a:ext cx="9601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7569818" y="4310306"/>
            <a:ext cx="9601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7569818" y="5099218"/>
            <a:ext cx="9601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045528" y="1439291"/>
            <a:ext cx="3310730" cy="121721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10824" y="3557123"/>
            <a:ext cx="561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39358" y="4411170"/>
            <a:ext cx="475464" cy="4445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24088" y="5207780"/>
            <a:ext cx="475464" cy="444501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06169" y="703747"/>
            <a:ext cx="9003523" cy="69281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hand grabb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6226" y="777609"/>
            <a:ext cx="632720" cy="5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Aim 3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5" name="Rounded Rectangle 34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6" name="Rounded Rectangle 35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7" name="TextBox 36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39" name="Picture 6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5" name="TextBox 4"/>
          <p:cNvSpPr txBox="1"/>
          <p:nvPr/>
        </p:nvSpPr>
        <p:spPr>
          <a:xfrm>
            <a:off x="214806" y="1688497"/>
            <a:ext cx="8929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Hypothesis: </a:t>
            </a:r>
            <a:r>
              <a:rPr lang="en-US" sz="2400" dirty="0" smtClean="0">
                <a:solidFill>
                  <a:schemeClr val="bg1"/>
                </a:solidFill>
              </a:rPr>
              <a:t>DUF3384  interacts with other proteins that act in nitrogen metabolism in the kidney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accent5"/>
                </a:solidFill>
              </a:rPr>
              <a:t>Rationale: </a:t>
            </a:r>
            <a:r>
              <a:rPr lang="en-US" sz="2400" dirty="0" smtClean="0">
                <a:solidFill>
                  <a:schemeClr val="bg1"/>
                </a:solidFill>
              </a:rPr>
              <a:t>Identifying interacting proteins may elucidate the specific role of TSC2 in nitrogen metabolism in the kidney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89825901"/>
              </p:ext>
            </p:extLst>
          </p:nvPr>
        </p:nvGraphicFramePr>
        <p:xfrm>
          <a:off x="840761" y="2860459"/>
          <a:ext cx="7677283" cy="220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5" name="Picture 44" descr="Pic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55" y="4145045"/>
            <a:ext cx="1446433" cy="58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5" name="TextBox 24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82587" y="1788525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7" name="TextBox 26"/>
          <p:cNvSpPr txBox="1"/>
          <p:nvPr/>
        </p:nvSpPr>
        <p:spPr>
          <a:xfrm>
            <a:off x="2119077" y="175752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31" name="Picture 24" descr="Image result for pomb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32025" y="2969902"/>
            <a:ext cx="837144" cy="8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5"/>
          <a:stretch/>
        </p:blipFill>
        <p:spPr>
          <a:xfrm>
            <a:off x="3041764" y="3268690"/>
            <a:ext cx="1576736" cy="127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2" descr="Image result for scisso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5529" y="3519595"/>
            <a:ext cx="1450128" cy="7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31018" y="465430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Image result for yeast two hybri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9" r="53292"/>
          <a:stretch/>
        </p:blipFill>
        <p:spPr bwMode="auto">
          <a:xfrm>
            <a:off x="1021385" y="3268690"/>
            <a:ext cx="1577066" cy="12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82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How does tuberous sclerosis manifest?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39862" y="5862163"/>
            <a:ext cx="146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1/6000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83" r="49027" b="46776"/>
          <a:stretch/>
        </p:blipFill>
        <p:spPr>
          <a:xfrm>
            <a:off x="4635636" y="1082262"/>
            <a:ext cx="4358466" cy="435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692" b="2692"/>
          <a:stretch/>
        </p:blipFill>
        <p:spPr>
          <a:xfrm>
            <a:off x="177209" y="1082262"/>
            <a:ext cx="4458427" cy="445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0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772232"/>
              </p:ext>
            </p:extLst>
          </p:nvPr>
        </p:nvGraphicFramePr>
        <p:xfrm>
          <a:off x="730861" y="725214"/>
          <a:ext cx="7670978" cy="2915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4578"/>
                <a:gridCol w="1371600"/>
                <a:gridCol w="1371600"/>
                <a:gridCol w="1371600"/>
                <a:gridCol w="1371600"/>
              </a:tblGrid>
              <a:tr h="535167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TSC2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DUF3384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Sck2</a:t>
                      </a:r>
                      <a:endParaRPr lang="en-US" sz="1600" b="1" dirty="0">
                        <a:solidFill>
                          <a:srgbClr val="D747D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Rhb1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99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TSC2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DUF3384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Sck2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Rhb1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Aim 3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5" name="TextBox 24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4716573" y="1380296"/>
            <a:ext cx="475464" cy="444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473755" y="2587892"/>
            <a:ext cx="447262" cy="4445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88114" y="1380295"/>
            <a:ext cx="475464" cy="4445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459655" y="1380295"/>
            <a:ext cx="475464" cy="4445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84939" y="1960813"/>
            <a:ext cx="475464" cy="4445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459655" y="1962260"/>
            <a:ext cx="475464" cy="4445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6037403" y="3141925"/>
            <a:ext cx="447262" cy="4445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3345032" y="3089141"/>
            <a:ext cx="475464" cy="4445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4716573" y="3089141"/>
            <a:ext cx="475464" cy="4445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3325342" y="2515928"/>
            <a:ext cx="475464" cy="4445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4696883" y="2504352"/>
            <a:ext cx="475464" cy="4445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3345031" y="1960814"/>
            <a:ext cx="475464" cy="444501"/>
          </a:xfrm>
          <a:prstGeom prst="rect">
            <a:avLst/>
          </a:prstGeom>
        </p:spPr>
      </p:pic>
      <p:pic>
        <p:nvPicPr>
          <p:cNvPr id="35" name="Picture 6" descr="Image result for yeast two hybri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9" r="53292"/>
          <a:stretch/>
        </p:blipFill>
        <p:spPr bwMode="auto">
          <a:xfrm>
            <a:off x="106797" y="354869"/>
            <a:ext cx="1248127" cy="9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30861" y="4363908"/>
            <a:ext cx="731957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0860" y="5322025"/>
            <a:ext cx="6470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0861" y="4835974"/>
            <a:ext cx="8873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525" y="3843883"/>
            <a:ext cx="197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 Groups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05889"/>
              </p:ext>
            </p:extLst>
          </p:nvPr>
        </p:nvGraphicFramePr>
        <p:xfrm>
          <a:off x="730860" y="3747397"/>
          <a:ext cx="7670978" cy="2915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4578"/>
                <a:gridCol w="1371600"/>
                <a:gridCol w="1371600"/>
                <a:gridCol w="1371600"/>
                <a:gridCol w="1371600"/>
              </a:tblGrid>
              <a:tr h="535167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TSC2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DUF3384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Sck2</a:t>
                      </a:r>
                      <a:endParaRPr lang="en-US" sz="1600" b="1" dirty="0">
                        <a:solidFill>
                          <a:srgbClr val="D747D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Rhb1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99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TSC2 DUF3384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Sck2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Rhb1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Aim 3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5" name="TextBox 24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4716573" y="1380296"/>
            <a:ext cx="475464" cy="444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473755" y="2587892"/>
            <a:ext cx="447262" cy="4445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88114" y="1380295"/>
            <a:ext cx="475464" cy="4445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459655" y="1380295"/>
            <a:ext cx="475464" cy="4445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84939" y="1960813"/>
            <a:ext cx="475464" cy="4445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459655" y="1962260"/>
            <a:ext cx="475464" cy="4445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6037403" y="3141925"/>
            <a:ext cx="447262" cy="4445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3345032" y="3089141"/>
            <a:ext cx="475464" cy="4445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4716573" y="3089141"/>
            <a:ext cx="475464" cy="4445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3325342" y="2515928"/>
            <a:ext cx="475464" cy="4445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4696883" y="2504352"/>
            <a:ext cx="475464" cy="4445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3345031" y="1960814"/>
            <a:ext cx="475464" cy="44450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4724137" y="4365940"/>
            <a:ext cx="475464" cy="4445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7481319" y="5573536"/>
            <a:ext cx="447262" cy="4445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95678" y="4365939"/>
            <a:ext cx="475464" cy="4445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467219" y="4365939"/>
            <a:ext cx="475464" cy="4445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7467219" y="4947904"/>
            <a:ext cx="475464" cy="44450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6044967" y="6127569"/>
            <a:ext cx="447262" cy="4445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3352596" y="6074785"/>
            <a:ext cx="475464" cy="4445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4663716" y="6090966"/>
            <a:ext cx="475464" cy="4445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3332906" y="5501572"/>
            <a:ext cx="475464" cy="4445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3352595" y="4946458"/>
            <a:ext cx="475464" cy="44450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6114169" y="4993019"/>
            <a:ext cx="447262" cy="4445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8403" r="30679" b="56458"/>
          <a:stretch/>
        </p:blipFill>
        <p:spPr>
          <a:xfrm rot="5400000">
            <a:off x="4677817" y="5547052"/>
            <a:ext cx="447262" cy="444501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502280" y="3706118"/>
            <a:ext cx="640080" cy="63974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&quot;No&quot; Symbol 59"/>
          <p:cNvSpPr/>
          <p:nvPr/>
        </p:nvSpPr>
        <p:spPr>
          <a:xfrm rot="4600614">
            <a:off x="1512971" y="3697252"/>
            <a:ext cx="635758" cy="657479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52898" y="5591496"/>
            <a:ext cx="497099" cy="408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12539" y="5000956"/>
            <a:ext cx="497099" cy="408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6" descr="Image result for yeast two hybri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9" r="53292"/>
          <a:stretch/>
        </p:blipFill>
        <p:spPr bwMode="auto">
          <a:xfrm>
            <a:off x="106797" y="354869"/>
            <a:ext cx="1248127" cy="9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60188"/>
              </p:ext>
            </p:extLst>
          </p:nvPr>
        </p:nvGraphicFramePr>
        <p:xfrm>
          <a:off x="1110740" y="725214"/>
          <a:ext cx="7291099" cy="2915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6395"/>
                <a:gridCol w="1303676"/>
                <a:gridCol w="1303676"/>
                <a:gridCol w="1303676"/>
                <a:gridCol w="1303676"/>
              </a:tblGrid>
              <a:tr h="535167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TSC2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DUF3384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Sck2</a:t>
                      </a:r>
                      <a:endParaRPr lang="en-US" sz="1600" b="1" dirty="0">
                        <a:solidFill>
                          <a:srgbClr val="D747D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Rhb1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99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TSC2 DUF3384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747D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Sck2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4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Rhb1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110739" y="747372"/>
            <a:ext cx="7581416" cy="290549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823496" y="2383415"/>
            <a:ext cx="731957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23496" y="2855481"/>
            <a:ext cx="8873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5"/>
          <a:stretch/>
        </p:blipFill>
        <p:spPr>
          <a:xfrm>
            <a:off x="549568" y="710276"/>
            <a:ext cx="7516820" cy="6058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 rot="21424193">
            <a:off x="2052673" y="4624894"/>
            <a:ext cx="3885951" cy="723332"/>
          </a:xfrm>
          <a:prstGeom prst="ellipse">
            <a:avLst/>
          </a:prstGeom>
          <a:solidFill>
            <a:srgbClr val="D747D7">
              <a:alpha val="50196"/>
            </a:srgbClr>
          </a:solidFill>
          <a:ln w="76200">
            <a:solidFill>
              <a:srgbClr val="D74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680103">
            <a:off x="4809288" y="4921025"/>
            <a:ext cx="2792038" cy="906412"/>
          </a:xfrm>
          <a:prstGeom prst="ellipse">
            <a:avLst/>
          </a:prstGeom>
          <a:solidFill>
            <a:srgbClr val="FFFF00">
              <a:alpha val="50196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57630" y="5248759"/>
            <a:ext cx="154528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6293" y="4920142"/>
            <a:ext cx="1863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79449" y="3904758"/>
            <a:ext cx="1612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15070584">
            <a:off x="5971778" y="4923912"/>
            <a:ext cx="1890036" cy="906412"/>
          </a:xfrm>
          <a:prstGeom prst="ellipse">
            <a:avLst/>
          </a:prstGeom>
          <a:solidFill>
            <a:srgbClr val="7030A0">
              <a:alpha val="50196"/>
            </a:srgb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Aim 3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4" name="TextBox 23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</p:spTree>
    <p:extLst>
      <p:ext uri="{BB962C8B-B14F-4D97-AF65-F5344CB8AC3E}">
        <p14:creationId xmlns:p14="http://schemas.microsoft.com/office/powerpoint/2010/main" val="3305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8944" y="2785279"/>
            <a:ext cx="46282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944" y="4328967"/>
            <a:ext cx="535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ransport: tsc1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824" y="5100811"/>
            <a:ext cx="409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9" name="Picture 24" descr="Image result for pom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0486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2796661"/>
            <a:ext cx="461050" cy="4445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3602378"/>
            <a:ext cx="461050" cy="44450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4408095"/>
            <a:ext cx="461050" cy="44450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5213812"/>
            <a:ext cx="461050" cy="444502"/>
          </a:xfrm>
          <a:prstGeom prst="rect">
            <a:avLst/>
          </a:prstGeom>
        </p:spPr>
      </p:pic>
      <p:pic>
        <p:nvPicPr>
          <p:cNvPr id="107" name="Picture 2" descr="Image result for scisso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023" y="1823856"/>
            <a:ext cx="1030166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887" y="192095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CRISPR</a:t>
            </a:r>
          </a:p>
        </p:txBody>
      </p:sp>
      <p:sp>
        <p:nvSpPr>
          <p:cNvPr id="110" name="&quot;No&quot; Symbol 109"/>
          <p:cNvSpPr/>
          <p:nvPr/>
        </p:nvSpPr>
        <p:spPr>
          <a:xfrm rot="4600614">
            <a:off x="164173" y="2839985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 rot="4600614">
            <a:off x="164173" y="3615926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 rot="4600614">
            <a:off x="164173" y="4391867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 rot="4600614">
            <a:off x="164173" y="5167809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824" y="3557123"/>
            <a:ext cx="561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Aim 3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1" name="TextBox 50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74" name="Picture 4" descr="Image result for hand grabb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6226" y="777609"/>
            <a:ext cx="632720" cy="5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itle 1"/>
          <p:cNvSpPr txBox="1">
            <a:spLocks/>
          </p:cNvSpPr>
          <p:nvPr/>
        </p:nvSpPr>
        <p:spPr>
          <a:xfrm>
            <a:off x="-210207" y="-21019"/>
            <a:ext cx="9585435" cy="878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>
                <a:solidFill>
                  <a:schemeClr val="accent5"/>
                </a:solidFill>
              </a:rPr>
              <a:t>Aim 3:</a:t>
            </a:r>
            <a:r>
              <a:rPr lang="en-US" sz="2400" smtClean="0">
                <a:solidFill>
                  <a:schemeClr val="accent5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7" name="Rounded Rectangle 76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8" name="Rounded Rectangle 77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9" name="TextBox 78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85" name="Picture 6" descr="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95" name="Rounded Rectangle 94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96" name="TextBox 95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931018" y="465430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8944" y="2785279"/>
            <a:ext cx="46282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944" y="4328967"/>
            <a:ext cx="535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ransport: tsc1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824" y="5100811"/>
            <a:ext cx="409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86701" y="2147821"/>
            <a:ext cx="320040" cy="3200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&quot;No&quot; Symbol 87"/>
          <p:cNvSpPr/>
          <p:nvPr/>
        </p:nvSpPr>
        <p:spPr>
          <a:xfrm rot="4600614">
            <a:off x="6055484" y="2122063"/>
            <a:ext cx="382474" cy="387156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0486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29550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37577" y="2811996"/>
            <a:ext cx="475464" cy="44450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22790" y="3607508"/>
            <a:ext cx="475464" cy="44450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2796661"/>
            <a:ext cx="461050" cy="4445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3602378"/>
            <a:ext cx="461050" cy="44450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4408095"/>
            <a:ext cx="461050" cy="44450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5213812"/>
            <a:ext cx="461050" cy="444502"/>
          </a:xfrm>
          <a:prstGeom prst="rect">
            <a:avLst/>
          </a:prstGeom>
        </p:spPr>
      </p:pic>
      <p:pic>
        <p:nvPicPr>
          <p:cNvPr id="107" name="Picture 2" descr="Image result for scisso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023" y="1823856"/>
            <a:ext cx="1030166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887" y="192095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CRISPR</a:t>
            </a:r>
          </a:p>
        </p:txBody>
      </p:sp>
      <p:sp>
        <p:nvSpPr>
          <p:cNvPr id="110" name="&quot;No&quot; Symbol 109"/>
          <p:cNvSpPr/>
          <p:nvPr/>
        </p:nvSpPr>
        <p:spPr>
          <a:xfrm rot="4600614">
            <a:off x="164173" y="2839985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 rot="4600614">
            <a:off x="164173" y="3615926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 rot="4600614">
            <a:off x="164173" y="4391867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 rot="4600614">
            <a:off x="164173" y="5167809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824" y="3557123"/>
            <a:ext cx="561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Aim 3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1" name="TextBox 50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42996" y="1519400"/>
            <a:ext cx="2244583" cy="121721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Image result for hand grabb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6226" y="777609"/>
            <a:ext cx="632720" cy="5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-210207" y="-21019"/>
            <a:ext cx="9585435" cy="878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>
                <a:solidFill>
                  <a:schemeClr val="accent5"/>
                </a:solidFill>
              </a:rPr>
              <a:t>Aim 3:</a:t>
            </a:r>
            <a:r>
              <a:rPr lang="en-US" sz="2400" smtClean="0">
                <a:solidFill>
                  <a:schemeClr val="accent5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3" name="Rounded Rectangle 52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4" name="Rounded Rectangle 53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5" name="TextBox 54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58" name="Picture 6" descr="Pic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62" name="Rounded Rectangle 61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3" name="TextBox 62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31018" y="465430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18004" y="4423016"/>
            <a:ext cx="475464" cy="4445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03217" y="5218529"/>
            <a:ext cx="475464" cy="4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8944" y="2785279"/>
            <a:ext cx="46282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944" y="4328967"/>
            <a:ext cx="535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ransport: tsc1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824" y="5100811"/>
            <a:ext cx="409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86701" y="2147821"/>
            <a:ext cx="320040" cy="3200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&quot;No&quot; Symbol 87"/>
          <p:cNvSpPr/>
          <p:nvPr/>
        </p:nvSpPr>
        <p:spPr>
          <a:xfrm rot="4600614">
            <a:off x="6055484" y="2122063"/>
            <a:ext cx="382474" cy="387156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0486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29550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37577" y="2811996"/>
            <a:ext cx="475464" cy="44450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22790" y="3607508"/>
            <a:ext cx="475464" cy="44450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2796661"/>
            <a:ext cx="461050" cy="4445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3602378"/>
            <a:ext cx="461050" cy="44450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4408095"/>
            <a:ext cx="461050" cy="44450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5213812"/>
            <a:ext cx="461050" cy="444502"/>
          </a:xfrm>
          <a:prstGeom prst="rect">
            <a:avLst/>
          </a:prstGeom>
        </p:spPr>
      </p:pic>
      <p:pic>
        <p:nvPicPr>
          <p:cNvPr id="107" name="Picture 2" descr="Image result for scisso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023" y="1823856"/>
            <a:ext cx="1030166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887" y="192095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CRISPR</a:t>
            </a:r>
          </a:p>
        </p:txBody>
      </p:sp>
      <p:sp>
        <p:nvSpPr>
          <p:cNvPr id="110" name="&quot;No&quot; Symbol 109"/>
          <p:cNvSpPr/>
          <p:nvPr/>
        </p:nvSpPr>
        <p:spPr>
          <a:xfrm rot="4600614">
            <a:off x="164173" y="2839985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 rot="4600614">
            <a:off x="164173" y="3615926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 rot="4600614">
            <a:off x="164173" y="4391867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 rot="4600614">
            <a:off x="164173" y="5167809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824" y="3557123"/>
            <a:ext cx="561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Aim 3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1" name="TextBox 50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93728" y="1519400"/>
            <a:ext cx="2317001" cy="121721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Image result for hand grabb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6226" y="777609"/>
            <a:ext cx="632720" cy="5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-210207" y="-21019"/>
            <a:ext cx="9585435" cy="878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>
                <a:solidFill>
                  <a:schemeClr val="accent5"/>
                </a:solidFill>
              </a:rPr>
              <a:t>Aim 3:</a:t>
            </a:r>
            <a:r>
              <a:rPr lang="en-US" sz="2400" smtClean="0">
                <a:solidFill>
                  <a:schemeClr val="accent5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3" name="Rounded Rectangle 52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4" name="Rounded Rectangle 53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5" name="TextBox 54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58" name="Picture 6" descr="Pic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62" name="Rounded Rectangle 61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3" name="TextBox 62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31018" y="465430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18004" y="4423016"/>
            <a:ext cx="475464" cy="4445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03217" y="5218529"/>
            <a:ext cx="475464" cy="4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8944" y="2785279"/>
            <a:ext cx="46282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944" y="4328967"/>
            <a:ext cx="535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ransport: tsc1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824" y="5100811"/>
            <a:ext cx="409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0" name="Picture 79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31" y="1640004"/>
            <a:ext cx="971287" cy="3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6793731" y="4391180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99218" y="5235115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93731" y="3576461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86701" y="2147821"/>
            <a:ext cx="320040" cy="3200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&quot;No&quot; Symbol 87"/>
          <p:cNvSpPr/>
          <p:nvPr/>
        </p:nvSpPr>
        <p:spPr>
          <a:xfrm rot="4600614">
            <a:off x="6055484" y="2122063"/>
            <a:ext cx="382474" cy="387156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24" descr="Image result for pom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0486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4" descr="Image result for pom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29550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i2.wp.com/selfhacked.com/wp-content/uploads/2016/01/bigstock-142429214-min.jpg?resize=806%2C350&amp;ssl=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 bwMode="auto">
          <a:xfrm>
            <a:off x="6706251" y="2137784"/>
            <a:ext cx="630580" cy="3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37577" y="2811996"/>
            <a:ext cx="475464" cy="44450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22790" y="3607508"/>
            <a:ext cx="475464" cy="44450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2796661"/>
            <a:ext cx="461050" cy="4445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3602378"/>
            <a:ext cx="461050" cy="44450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4408095"/>
            <a:ext cx="461050" cy="44450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5213812"/>
            <a:ext cx="461050" cy="444502"/>
          </a:xfrm>
          <a:prstGeom prst="rect">
            <a:avLst/>
          </a:prstGeom>
        </p:spPr>
      </p:pic>
      <p:pic>
        <p:nvPicPr>
          <p:cNvPr id="107" name="Picture 2" descr="Image result for scisso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023" y="1823856"/>
            <a:ext cx="1030166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887" y="192095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CRISPR</a:t>
            </a:r>
          </a:p>
        </p:txBody>
      </p:sp>
      <p:sp>
        <p:nvSpPr>
          <p:cNvPr id="110" name="&quot;No&quot; Symbol 109"/>
          <p:cNvSpPr/>
          <p:nvPr/>
        </p:nvSpPr>
        <p:spPr>
          <a:xfrm rot="4600614">
            <a:off x="164173" y="2839985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 rot="4600614">
            <a:off x="164173" y="3615926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 rot="4600614">
            <a:off x="164173" y="4391867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 rot="4600614">
            <a:off x="164173" y="5167809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93731" y="2794109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824" y="3557123"/>
            <a:ext cx="561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Aim 3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1" name="TextBox 50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93728" y="1519400"/>
            <a:ext cx="2317001" cy="121721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4" descr="Image result for hand grabb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6226" y="777609"/>
            <a:ext cx="632720" cy="5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itle 1"/>
          <p:cNvSpPr txBox="1">
            <a:spLocks/>
          </p:cNvSpPr>
          <p:nvPr/>
        </p:nvSpPr>
        <p:spPr>
          <a:xfrm>
            <a:off x="-210207" y="-21019"/>
            <a:ext cx="9585435" cy="878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>
                <a:solidFill>
                  <a:schemeClr val="accent5"/>
                </a:solidFill>
              </a:rPr>
              <a:t>Aim 3:</a:t>
            </a:r>
            <a:r>
              <a:rPr lang="en-US" sz="2400" smtClean="0">
                <a:solidFill>
                  <a:schemeClr val="accent5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1" name="Rounded Rectangle 60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2" name="Rounded Rectangle 61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3" name="TextBox 62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65" name="Picture 6" descr="Pictu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73" name="Rounded Rectangle 72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4" name="TextBox 73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31018" y="465430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18004" y="4423016"/>
            <a:ext cx="475464" cy="44450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03217" y="5218529"/>
            <a:ext cx="475464" cy="4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753" y="5937768"/>
            <a:ext cx="8831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Hypothesis: </a:t>
            </a:r>
            <a:r>
              <a:rPr lang="en-US" sz="2400" dirty="0">
                <a:solidFill>
                  <a:schemeClr val="bg1"/>
                </a:solidFill>
              </a:rPr>
              <a:t>DUF3384  interacts with other proteins that act in nitrogen metabolism in the kidney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8944" y="2785279"/>
            <a:ext cx="462821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747D7"/>
                </a:solidFill>
              </a:rPr>
              <a:t>Regulation of response to nutrient levels: tor2, sck2 </a:t>
            </a:r>
            <a:endParaRPr lang="en-US" b="1" dirty="0">
              <a:solidFill>
                <a:srgbClr val="D747D7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944" y="4328967"/>
            <a:ext cx="5353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Regulation of amino acid </a:t>
            </a:r>
            <a:r>
              <a:rPr lang="en-US" b="1" dirty="0" smtClean="0">
                <a:solidFill>
                  <a:srgbClr val="00B0F0"/>
                </a:solidFill>
              </a:rPr>
              <a:t>transmembrane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ransport: tsc1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824" y="5100811"/>
            <a:ext cx="409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Regulation of </a:t>
            </a:r>
            <a:r>
              <a:rPr lang="en-US" b="1" dirty="0" smtClean="0">
                <a:solidFill>
                  <a:srgbClr val="7030A0"/>
                </a:solidFill>
              </a:rPr>
              <a:t>L-arginine import: rhb1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0" name="Picture 79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31" y="1640004"/>
            <a:ext cx="971287" cy="3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6793731" y="4391180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99218" y="5235115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93731" y="3576461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86701" y="2147821"/>
            <a:ext cx="320040" cy="3200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25" t="-3294" r="-8525" b="-15926"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&quot;No&quot; Symbol 87"/>
          <p:cNvSpPr/>
          <p:nvPr/>
        </p:nvSpPr>
        <p:spPr>
          <a:xfrm rot="4600614">
            <a:off x="6055484" y="2122063"/>
            <a:ext cx="382474" cy="387156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24" descr="Image result for pom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0486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4" descr="Image result for pom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29550" y="1561393"/>
            <a:ext cx="491521" cy="4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i2.wp.com/selfhacked.com/wp-content/uploads/2016/01/bigstock-142429214-min.jpg?resize=806%2C350&amp;ssl=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 bwMode="auto">
          <a:xfrm>
            <a:off x="6706251" y="2137784"/>
            <a:ext cx="630580" cy="3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37577" y="2811996"/>
            <a:ext cx="475464" cy="44450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22790" y="3607508"/>
            <a:ext cx="475464" cy="44450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2796661"/>
            <a:ext cx="461050" cy="44450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3602378"/>
            <a:ext cx="461050" cy="44450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4408095"/>
            <a:ext cx="461050" cy="44450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5" t="31701" r="30370" b="63160"/>
          <a:stretch/>
        </p:blipFill>
        <p:spPr>
          <a:xfrm rot="5400000">
            <a:off x="5329512" y="5213812"/>
            <a:ext cx="461050" cy="444502"/>
          </a:xfrm>
          <a:prstGeom prst="rect">
            <a:avLst/>
          </a:prstGeom>
        </p:spPr>
      </p:pic>
      <p:pic>
        <p:nvPicPr>
          <p:cNvPr id="107" name="Picture 2" descr="Image result for scisso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023" y="1823856"/>
            <a:ext cx="1030166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887" y="192095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CRISPR</a:t>
            </a:r>
          </a:p>
        </p:txBody>
      </p:sp>
      <p:sp>
        <p:nvSpPr>
          <p:cNvPr id="110" name="&quot;No&quot; Symbol 109"/>
          <p:cNvSpPr/>
          <p:nvPr/>
        </p:nvSpPr>
        <p:spPr>
          <a:xfrm rot="4600614">
            <a:off x="164173" y="2839985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&quot;No&quot; Symbol 110"/>
          <p:cNvSpPr/>
          <p:nvPr/>
        </p:nvSpPr>
        <p:spPr>
          <a:xfrm rot="4600614">
            <a:off x="164173" y="3615926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&quot;No&quot; Symbol 111"/>
          <p:cNvSpPr/>
          <p:nvPr/>
        </p:nvSpPr>
        <p:spPr>
          <a:xfrm rot="4600614">
            <a:off x="164173" y="4391867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&quot;No&quot; Symbol 112"/>
          <p:cNvSpPr/>
          <p:nvPr/>
        </p:nvSpPr>
        <p:spPr>
          <a:xfrm rot="4600614">
            <a:off x="164173" y="5167809"/>
            <a:ext cx="490831" cy="502898"/>
          </a:xfrm>
          <a:prstGeom prst="noSmoking">
            <a:avLst>
              <a:gd name="adj" fmla="val 62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93731" y="2794109"/>
            <a:ext cx="5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824" y="3557123"/>
            <a:ext cx="561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Cell cycle arrest in response to nitrogen starvation: tor2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Aim 3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51" name="TextBox 50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52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7569818" y="2719288"/>
            <a:ext cx="9601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18" y="1609497"/>
            <a:ext cx="971287" cy="3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7569818" y="3504589"/>
            <a:ext cx="9601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7569818" y="4310306"/>
            <a:ext cx="9601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sprout038.sprout.yale.edu/imagefinder/ImageDownloadService.svc?articleid=2265742&amp;file=1476-4598-7-10-3&amp;size=LAR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8" t="18161" r="10396" b="53950"/>
          <a:stretch/>
        </p:blipFill>
        <p:spPr bwMode="auto">
          <a:xfrm>
            <a:off x="7569818" y="5099218"/>
            <a:ext cx="9601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993728" y="1519400"/>
            <a:ext cx="2317001" cy="121721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080086" y="6016986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1" name="TextBox 60"/>
          <p:cNvSpPr txBox="1"/>
          <p:nvPr/>
        </p:nvSpPr>
        <p:spPr>
          <a:xfrm>
            <a:off x="2116576" y="5985983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pic>
        <p:nvPicPr>
          <p:cNvPr id="62" name="Picture 4" descr="Image result for hand grabb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6226" y="777609"/>
            <a:ext cx="632720" cy="5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itle 1"/>
          <p:cNvSpPr txBox="1">
            <a:spLocks/>
          </p:cNvSpPr>
          <p:nvPr/>
        </p:nvSpPr>
        <p:spPr>
          <a:xfrm>
            <a:off x="-210207" y="-21019"/>
            <a:ext cx="9585435" cy="878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smtClean="0">
                <a:solidFill>
                  <a:schemeClr val="accent5"/>
                </a:solidFill>
              </a:rPr>
              <a:t>Aim 3:</a:t>
            </a:r>
            <a:r>
              <a:rPr lang="en-US" sz="2400" smtClean="0">
                <a:solidFill>
                  <a:schemeClr val="accent5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What proteins interact with TSC2 DUF3384   in nitrogen metabolism in the kidney?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271805" y="1289690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5" name="Rounded Rectangle 64"/>
          <p:cNvSpPr/>
          <p:nvPr/>
        </p:nvSpPr>
        <p:spPr>
          <a:xfrm>
            <a:off x="1442275" y="1249264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6" name="Rounded Rectangle 65"/>
          <p:cNvSpPr/>
          <p:nvPr/>
        </p:nvSpPr>
        <p:spPr>
          <a:xfrm>
            <a:off x="3074375" y="1242176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7" name="TextBox 66"/>
          <p:cNvSpPr txBox="1"/>
          <p:nvPr/>
        </p:nvSpPr>
        <p:spPr>
          <a:xfrm>
            <a:off x="8069169" y="1263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427579" y="1246199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71" name="Picture 6" descr="Pictu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2" y="995784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3128823" y="116658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1523418" y="1200867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36398" y="1199564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75" name="Rounded Rectangle 74"/>
          <p:cNvSpPr/>
          <p:nvPr/>
        </p:nvSpPr>
        <p:spPr>
          <a:xfrm>
            <a:off x="5862903" y="88411"/>
            <a:ext cx="1439917" cy="29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76" name="TextBox 75"/>
          <p:cNvSpPr txBox="1"/>
          <p:nvPr/>
        </p:nvSpPr>
        <p:spPr>
          <a:xfrm>
            <a:off x="5933699" y="47232"/>
            <a:ext cx="1298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931018" y="465430"/>
            <a:ext cx="56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18004" y="4423016"/>
            <a:ext cx="475464" cy="44450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366" r="41649" b="56308"/>
          <a:stretch/>
        </p:blipFill>
        <p:spPr>
          <a:xfrm rot="5400000">
            <a:off x="6003217" y="5218529"/>
            <a:ext cx="475464" cy="4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18406804"/>
              </p:ext>
            </p:extLst>
          </p:nvPr>
        </p:nvGraphicFramePr>
        <p:xfrm>
          <a:off x="262758" y="65047"/>
          <a:ext cx="8618483" cy="578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2263" y="4218090"/>
            <a:ext cx="15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Aim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3779" y="4218090"/>
            <a:ext cx="15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Aim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05295" y="4218090"/>
            <a:ext cx="156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Aim </a:t>
            </a:r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1270054" y="825832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6" name="Rounded Rectangle 25"/>
          <p:cNvSpPr/>
          <p:nvPr/>
        </p:nvSpPr>
        <p:spPr>
          <a:xfrm>
            <a:off x="1440524" y="785406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7" name="Rounded Rectangle 26"/>
          <p:cNvSpPr/>
          <p:nvPr/>
        </p:nvSpPr>
        <p:spPr>
          <a:xfrm>
            <a:off x="3072624" y="778318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8" name="TextBox 27"/>
          <p:cNvSpPr txBox="1"/>
          <p:nvPr/>
        </p:nvSpPr>
        <p:spPr>
          <a:xfrm>
            <a:off x="8067418" y="799648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25828" y="782341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0" name="TextBox 29"/>
          <p:cNvSpPr txBox="1"/>
          <p:nvPr/>
        </p:nvSpPr>
        <p:spPr>
          <a:xfrm>
            <a:off x="3127072" y="702722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25917" y="728522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38897" y="727219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33" name="TextBox 32"/>
          <p:cNvSpPr txBox="1"/>
          <p:nvPr/>
        </p:nvSpPr>
        <p:spPr>
          <a:xfrm>
            <a:off x="122323" y="641167"/>
            <a:ext cx="12639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TSC2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" y="-382252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Conclusions &amp; Expected Findings</a:t>
            </a:r>
            <a:endParaRPr lang="en-US" sz="3200" b="1" dirty="0"/>
          </a:p>
        </p:txBody>
      </p:sp>
      <p:pic>
        <p:nvPicPr>
          <p:cNvPr id="34" name="Picture 2" descr="http://www.nature.com/ncb/journal/v15/n10/images/ncb2835-f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25" b="56517" l="1586" r="34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61" r="65722" b="43246"/>
          <a:stretch/>
        </p:blipFill>
        <p:spPr bwMode="auto">
          <a:xfrm>
            <a:off x="3586990" y="1808283"/>
            <a:ext cx="2066828" cy="20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744097" y="3737652"/>
            <a:ext cx="217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WT     </a:t>
            </a:r>
            <a:r>
              <a:rPr lang="el-GR" sz="2000" dirty="0" smtClean="0">
                <a:solidFill>
                  <a:schemeClr val="bg1"/>
                </a:solidFill>
              </a:rPr>
              <a:t>Δ</a:t>
            </a:r>
            <a:r>
              <a:rPr lang="en-US" sz="2000" dirty="0" smtClean="0">
                <a:solidFill>
                  <a:schemeClr val="bg1"/>
                </a:solidFill>
              </a:rPr>
              <a:t>DUF3384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731" y="2306599"/>
            <a:ext cx="1779966" cy="875333"/>
          </a:xfrm>
          <a:prstGeom prst="rect">
            <a:avLst/>
          </a:prstGeom>
        </p:spPr>
      </p:pic>
      <p:pic>
        <p:nvPicPr>
          <p:cNvPr id="68" name="Picture 2" descr="Image result for scisso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4228" y="1824875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mage result for scisso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4679" y="1832809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mage result for scisso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2979" y="1827601"/>
            <a:ext cx="572465" cy="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Image result for yeast two hybri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9" r="53292"/>
          <a:stretch/>
        </p:blipFill>
        <p:spPr bwMode="auto">
          <a:xfrm>
            <a:off x="6376731" y="1967686"/>
            <a:ext cx="2504510" cy="19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42928" y="2893215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DUF3384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5207720"/>
            <a:ext cx="9141913" cy="1064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TSC2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DUF3384   has a role in nitrogen metabolism in the kidney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It affects </a:t>
            </a:r>
            <a:r>
              <a:rPr lang="en-US" sz="235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 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levels and </a:t>
            </a:r>
            <a:r>
              <a:rPr lang="en-US" sz="23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involving cell cycle arrest in response to nitrogen deprivation and amino acid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BUN test 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for early detection of TSC-associated kidney tumors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70054" y="4921557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7" name="TextBox 36"/>
          <p:cNvSpPr txBox="1"/>
          <p:nvPr/>
        </p:nvSpPr>
        <p:spPr>
          <a:xfrm>
            <a:off x="1355447" y="486467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</p:spTree>
    <p:extLst>
      <p:ext uri="{BB962C8B-B14F-4D97-AF65-F5344CB8AC3E}">
        <p14:creationId xmlns:p14="http://schemas.microsoft.com/office/powerpoint/2010/main" val="15031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07" y="-21019"/>
            <a:ext cx="9585435" cy="87865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Where do we go from here?</a:t>
            </a:r>
            <a:endParaRPr lang="en-US" sz="3600" dirty="0"/>
          </a:p>
        </p:txBody>
      </p:sp>
      <p:pic>
        <p:nvPicPr>
          <p:cNvPr id="45" name="Picture 44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43" y="5019073"/>
            <a:ext cx="1446433" cy="58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Image result for pom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48178" y="1311903"/>
            <a:ext cx="2650870" cy="26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apamycin small molecu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4" y="857633"/>
            <a:ext cx="4775983" cy="339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12" y="4564803"/>
            <a:ext cx="9300166" cy="20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313" y="1"/>
            <a:ext cx="9455993" cy="93745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What </a:t>
            </a:r>
            <a:r>
              <a:rPr lang="en-US" sz="2800" b="1" dirty="0" smtClean="0">
                <a:solidFill>
                  <a:srgbClr val="00B050"/>
                </a:solidFill>
              </a:rPr>
              <a:t>gene</a:t>
            </a:r>
            <a:r>
              <a:rPr lang="en-US" sz="2800" b="1" dirty="0" smtClean="0"/>
              <a:t> is responsible for tuberous sclerosis?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751611" y="2391595"/>
            <a:ext cx="1041900" cy="378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8920" y="4783548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64192" y="4393706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52640" y="4673933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6364" y="6333660"/>
            <a:ext cx="764904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2498" y="6225430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347234" y="1222213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3" name="Rounded Rectangle 42"/>
          <p:cNvSpPr/>
          <p:nvPr/>
        </p:nvSpPr>
        <p:spPr>
          <a:xfrm>
            <a:off x="1517704" y="1181787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4" name="Rounded Rectangle 43"/>
          <p:cNvSpPr/>
          <p:nvPr/>
        </p:nvSpPr>
        <p:spPr>
          <a:xfrm>
            <a:off x="3149804" y="1174699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5" name="TextBox 44"/>
          <p:cNvSpPr txBox="1"/>
          <p:nvPr/>
        </p:nvSpPr>
        <p:spPr>
          <a:xfrm>
            <a:off x="8144598" y="1196029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503008" y="1178722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8" name="TextBox 47"/>
          <p:cNvSpPr txBox="1"/>
          <p:nvPr/>
        </p:nvSpPr>
        <p:spPr>
          <a:xfrm>
            <a:off x="3204252" y="109910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1603097" y="112490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16077" y="112360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51" name="TextBox 50"/>
          <p:cNvSpPr txBox="1"/>
          <p:nvPr/>
        </p:nvSpPr>
        <p:spPr>
          <a:xfrm>
            <a:off x="199504" y="1037548"/>
            <a:ext cx="16742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TSC2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12"/>
            <a:ext cx="7886700" cy="6376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96603"/>
            <a:ext cx="7886700" cy="56199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[</a:t>
            </a:r>
            <a:r>
              <a:rPr lang="en-US" sz="1000" dirty="0">
                <a:hlinkClick r:id="rId2"/>
              </a:rPr>
              <a:t>1</a:t>
            </a:r>
            <a:r>
              <a:rPr lang="en-US" sz="1000" dirty="0"/>
              <a:t>] </a:t>
            </a:r>
            <a:r>
              <a:rPr lang="en-US" sz="1000" dirty="0" err="1"/>
              <a:t>Orlova</a:t>
            </a:r>
            <a:r>
              <a:rPr lang="en-US" sz="1000" dirty="0"/>
              <a:t>, K. A., </a:t>
            </a:r>
            <a:r>
              <a:rPr lang="en-US" sz="1000" dirty="0" err="1"/>
              <a:t>Crino</a:t>
            </a:r>
            <a:r>
              <a:rPr lang="en-US" sz="1000" dirty="0"/>
              <a:t>, P. B. (2010). The tuberous sclerosis complex. Annals of the New York Academy of Sciences, 1184, 87–105. http://doi.org/10.1111/j.1749-6632.2009.05117.x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3"/>
              </a:rPr>
              <a:t>2</a:t>
            </a:r>
            <a:r>
              <a:rPr lang="en-US" sz="1000" dirty="0"/>
              <a:t>] Davis, P. E., Peters, J. M., Krueger, D. A., &amp; </a:t>
            </a:r>
            <a:r>
              <a:rPr lang="en-US" sz="1000" dirty="0" err="1"/>
              <a:t>Sahin</a:t>
            </a:r>
            <a:r>
              <a:rPr lang="en-US" sz="1000" dirty="0"/>
              <a:t>, M. (2015). Tuberous Sclerosis: A New Frontier in Targeted Treatment of Autism. </a:t>
            </a:r>
            <a:r>
              <a:rPr lang="en-US" sz="1000" i="1" dirty="0" err="1"/>
              <a:t>Neurotherapeutics</a:t>
            </a:r>
            <a:r>
              <a:rPr lang="en-US" sz="1000" dirty="0"/>
              <a:t>, </a:t>
            </a:r>
            <a:r>
              <a:rPr lang="en-US" sz="1000" i="1" dirty="0"/>
              <a:t>12</a:t>
            </a:r>
            <a:r>
              <a:rPr lang="en-US" sz="1000" dirty="0"/>
              <a:t>(3), 572–583. http://doi.org/10.1007/s13311-015-0359-5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4"/>
              </a:rPr>
              <a:t>3</a:t>
            </a:r>
            <a:r>
              <a:rPr lang="en-US" sz="1000" dirty="0"/>
              <a:t>] Chu-Shore, C. J., Major, P., </a:t>
            </a:r>
            <a:r>
              <a:rPr lang="en-US" sz="1000" dirty="0" err="1"/>
              <a:t>Camposano</a:t>
            </a:r>
            <a:r>
              <a:rPr lang="en-US" sz="1000" dirty="0"/>
              <a:t>, S., </a:t>
            </a:r>
            <a:r>
              <a:rPr lang="en-US" sz="1000" dirty="0" err="1"/>
              <a:t>Muzykewicz</a:t>
            </a:r>
            <a:r>
              <a:rPr lang="en-US" sz="1000" dirty="0"/>
              <a:t>, D. and Thiele, E. A. (2010). The natural history of epilepsy in tuberous sclerosis complex. </a:t>
            </a:r>
            <a:r>
              <a:rPr lang="en-US" sz="1000" i="1" dirty="0" err="1"/>
              <a:t>Epilepsia</a:t>
            </a:r>
            <a:r>
              <a:rPr lang="en-US" sz="1000" i="1" dirty="0"/>
              <a:t>, 51</a:t>
            </a:r>
            <a:r>
              <a:rPr lang="en-US" sz="1000" dirty="0"/>
              <a:t>, 1236–1241. http://doi.org/10.1111/j.1528-1167.2009.02474.x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5"/>
              </a:rPr>
              <a:t>4</a:t>
            </a:r>
            <a:r>
              <a:rPr lang="en-US" sz="1000" dirty="0"/>
              <a:t>] Yang, P., Cornejo, K. M., </a:t>
            </a:r>
            <a:r>
              <a:rPr lang="en-US" sz="1000" dirty="0" err="1"/>
              <a:t>Sadow</a:t>
            </a:r>
            <a:r>
              <a:rPr lang="en-US" sz="1000" dirty="0"/>
              <a:t>, P. M., Cheng, L., Wang, M., Xiao, Y., … Wu, C.-L. (2014). Renal Cell Carcinoma in Tuberous Sclerosis Complex. The American Journal of Surgical </a:t>
            </a:r>
            <a:r>
              <a:rPr lang="en-US" sz="1000" i="1" dirty="0"/>
              <a:t>Pathology, 38</a:t>
            </a:r>
            <a:r>
              <a:rPr lang="en-US" sz="1000" dirty="0"/>
              <a:t>(7), 895–909. http://doi.org/10.1097/PAS.0000000000000237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6"/>
              </a:rPr>
              <a:t>5</a:t>
            </a:r>
            <a:r>
              <a:rPr lang="en-US" sz="1000" dirty="0"/>
              <a:t>] </a:t>
            </a:r>
            <a:r>
              <a:rPr lang="en-US" sz="1000" dirty="0" err="1"/>
              <a:t>Inoki</a:t>
            </a:r>
            <a:r>
              <a:rPr lang="en-US" sz="1000" dirty="0"/>
              <a:t>, K., </a:t>
            </a:r>
            <a:r>
              <a:rPr lang="en-US" sz="1000" dirty="0" err="1"/>
              <a:t>Corradetti</a:t>
            </a:r>
            <a:r>
              <a:rPr lang="en-US" sz="1000" dirty="0"/>
              <a:t>, M. N., Guan, K. (2005). Dysregulation of the TSC-</a:t>
            </a:r>
            <a:r>
              <a:rPr lang="en-US" sz="1000" dirty="0" err="1"/>
              <a:t>mTOR</a:t>
            </a:r>
            <a:r>
              <a:rPr lang="en-US" sz="1000" dirty="0"/>
              <a:t> pathway in human disease. </a:t>
            </a:r>
            <a:r>
              <a:rPr lang="en-US" sz="1000" i="1" dirty="0"/>
              <a:t>Nature Genetics</a:t>
            </a:r>
            <a:r>
              <a:rPr lang="en-US" sz="1000" dirty="0"/>
              <a:t> 37, 19-24. http://doi.org/10.1038/ng1494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7"/>
              </a:rPr>
              <a:t>6</a:t>
            </a:r>
            <a:r>
              <a:rPr lang="en-US" sz="1000" dirty="0"/>
              <a:t>] Roach, E.S., Gomez, Manuel, R., Northup, H. (1998). Tuberous Sclerosis Complex Consensus Conference: Revised Clinical Diagnostic Criteria. </a:t>
            </a:r>
            <a:r>
              <a:rPr lang="en-US" sz="1000" i="1" dirty="0"/>
              <a:t>Journal of Child Neurology, 13</a:t>
            </a:r>
            <a:r>
              <a:rPr lang="en-US" sz="1000" dirty="0"/>
              <a:t>(12) 624-628. http://doi.org/10.1177/088307389801301206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8"/>
              </a:rPr>
              <a:t>7</a:t>
            </a:r>
            <a:r>
              <a:rPr lang="en-US" sz="1000" dirty="0"/>
              <a:t>] Kwiatkowski, D. J., Palmer, M. R., </a:t>
            </a:r>
            <a:r>
              <a:rPr lang="en-US" sz="1000" dirty="0" err="1"/>
              <a:t>Jozwiak</a:t>
            </a:r>
            <a:r>
              <a:rPr lang="en-US" sz="1000" dirty="0"/>
              <a:t>, S., </a:t>
            </a:r>
            <a:r>
              <a:rPr lang="en-US" sz="1000" dirty="0" err="1"/>
              <a:t>Bissler</a:t>
            </a:r>
            <a:r>
              <a:rPr lang="en-US" sz="1000" dirty="0"/>
              <a:t>, J., et al. (2015). Response to </a:t>
            </a:r>
            <a:r>
              <a:rPr lang="en-US" sz="1000" dirty="0" err="1"/>
              <a:t>everolimus</a:t>
            </a:r>
            <a:r>
              <a:rPr lang="en-US" sz="1000" dirty="0"/>
              <a:t> is seen in TSC-associated SEGAs and </a:t>
            </a:r>
            <a:r>
              <a:rPr lang="en-US" sz="1000" dirty="0" err="1"/>
              <a:t>angiomyolipomas</a:t>
            </a:r>
            <a:r>
              <a:rPr lang="en-US" sz="1000" dirty="0"/>
              <a:t> independent of mutation type and site in TSC1 and TSC2. </a:t>
            </a:r>
            <a:r>
              <a:rPr lang="en-US" sz="1000" i="1" dirty="0"/>
              <a:t>European Journal of Human Genetics 23</a:t>
            </a:r>
            <a:r>
              <a:rPr lang="en-US" sz="1000" dirty="0"/>
              <a:t>, 1665–1672. http://doi.org/10.1038/ejhg.2015.47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9"/>
              </a:rPr>
              <a:t>8</a:t>
            </a:r>
            <a:r>
              <a:rPr lang="en-US" sz="1000" dirty="0"/>
              <a:t>] Qin, W., Kozlowski, P., Taillon, B.E. et al. (2010). Ultra deep sequencing detects a low rate of mosaic mutations in tuberous sclerosis complex. </a:t>
            </a:r>
            <a:r>
              <a:rPr lang="en-US" sz="1000" i="1" dirty="0"/>
              <a:t>Human Genetics, 127</a:t>
            </a:r>
            <a:r>
              <a:rPr lang="en-US" sz="1000" dirty="0"/>
              <a:t>(5), 573-582. http://doi.org/10.1007/s00439-010-0801-z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0"/>
              </a:rPr>
              <a:t>9</a:t>
            </a:r>
            <a:r>
              <a:rPr lang="en-US" sz="1000" dirty="0"/>
              <a:t>] Tyburczy M. E., Dies K. A., Glass J., </a:t>
            </a:r>
            <a:r>
              <a:rPr lang="en-US" sz="1000" dirty="0" err="1"/>
              <a:t>Camposano</a:t>
            </a:r>
            <a:r>
              <a:rPr lang="en-US" sz="1000" dirty="0"/>
              <a:t> S., Chekaluk Y., et al. (2015) Mosaic and </a:t>
            </a:r>
            <a:r>
              <a:rPr lang="en-US" sz="1000" dirty="0" err="1"/>
              <a:t>Intronic</a:t>
            </a:r>
            <a:r>
              <a:rPr lang="en-US" sz="1000" dirty="0"/>
              <a:t> Mutations in TSC1/TSC2 Explain the Majority of TSC Patients with No Mutation Identified by Conventional Testing.</a:t>
            </a:r>
            <a:r>
              <a:rPr lang="en-US" sz="1000" i="1" dirty="0"/>
              <a:t> PLOS Genetics 11</a:t>
            </a:r>
            <a:r>
              <a:rPr lang="en-US" sz="1000" dirty="0"/>
              <a:t>(11): e1005637. http://doi.org/10.1371/journal.pgen.1005637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1"/>
              </a:rPr>
              <a:t>1</a:t>
            </a:r>
            <a:r>
              <a:rPr lang="en-US" sz="1000" dirty="0"/>
              <a:t>0] Giannikou K., </a:t>
            </a:r>
            <a:r>
              <a:rPr lang="en-US" sz="1000" dirty="0" err="1"/>
              <a:t>Malinowska</a:t>
            </a:r>
            <a:r>
              <a:rPr lang="en-US" sz="1000" dirty="0"/>
              <a:t> I. A., Pugh T. J., Yan R., Tseng Y. Y., et al. (2016). Whole Exome Sequencing Identifies TSC1/TSC2 </a:t>
            </a:r>
            <a:r>
              <a:rPr lang="en-US" sz="1000" dirty="0" err="1"/>
              <a:t>Biallelic</a:t>
            </a:r>
            <a:r>
              <a:rPr lang="en-US" sz="1000" dirty="0"/>
              <a:t> Loss as the Primary and Sufficient Driver Event for Renal </a:t>
            </a:r>
            <a:r>
              <a:rPr lang="en-US" sz="1000" dirty="0" err="1"/>
              <a:t>Angiomyolipoma</a:t>
            </a:r>
            <a:r>
              <a:rPr lang="en-US" sz="1000" dirty="0"/>
              <a:t> Development.</a:t>
            </a:r>
            <a:r>
              <a:rPr lang="en-US" sz="1000" i="1" dirty="0"/>
              <a:t> PLOS Genetics 12</a:t>
            </a:r>
            <a:r>
              <a:rPr lang="en-US" sz="1000" dirty="0"/>
              <a:t>(8): e1006242. http://doi.org/0.1371/journal.pgen.1006242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2"/>
              </a:rPr>
              <a:t>1</a:t>
            </a:r>
            <a:r>
              <a:rPr lang="en-US" sz="1000" dirty="0"/>
              <a:t>1] </a:t>
            </a:r>
            <a:r>
              <a:rPr lang="en-US" sz="1000" dirty="0" err="1"/>
              <a:t>Crino</a:t>
            </a:r>
            <a:r>
              <a:rPr lang="en-US" sz="1000" dirty="0"/>
              <a:t>, P. B., </a:t>
            </a:r>
            <a:r>
              <a:rPr lang="en-US" sz="1000" dirty="0" err="1"/>
              <a:t>Aronica</a:t>
            </a:r>
            <a:r>
              <a:rPr lang="en-US" sz="1000" dirty="0"/>
              <a:t>, E., </a:t>
            </a:r>
            <a:r>
              <a:rPr lang="en-US" sz="1000" dirty="0" err="1"/>
              <a:t>Baltuch</a:t>
            </a:r>
            <a:r>
              <a:rPr lang="en-US" sz="1000" dirty="0"/>
              <a:t>, G., &amp; </a:t>
            </a:r>
            <a:r>
              <a:rPr lang="en-US" sz="1000" dirty="0" err="1"/>
              <a:t>Nathanson</a:t>
            </a:r>
            <a:r>
              <a:rPr lang="en-US" sz="1000" dirty="0"/>
              <a:t>, K. L. (2010). </a:t>
            </a:r>
            <a:r>
              <a:rPr lang="en-US" sz="1000" dirty="0" err="1"/>
              <a:t>Biallelic</a:t>
            </a:r>
            <a:r>
              <a:rPr lang="en-US" sz="1000" dirty="0"/>
              <a:t> </a:t>
            </a:r>
            <a:r>
              <a:rPr lang="en-US" sz="1000" i="1" dirty="0"/>
              <a:t>TSC</a:t>
            </a:r>
            <a:r>
              <a:rPr lang="en-US" sz="1000" dirty="0"/>
              <a:t> gene inactivation in tuberous sclerosis complex. </a:t>
            </a:r>
            <a:r>
              <a:rPr lang="en-US" sz="1000" i="1" dirty="0"/>
              <a:t>Neurology</a:t>
            </a:r>
            <a:r>
              <a:rPr lang="en-US" sz="1000" dirty="0"/>
              <a:t>, </a:t>
            </a:r>
            <a:r>
              <a:rPr lang="en-US" sz="1000" i="1" dirty="0"/>
              <a:t>74</a:t>
            </a:r>
            <a:r>
              <a:rPr lang="en-US" sz="1000" dirty="0"/>
              <a:t>(21), 1716–1723. http://doi.org/10.1212/WNL.0b013e3181e04325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3"/>
              </a:rPr>
              <a:t>1</a:t>
            </a:r>
            <a:r>
              <a:rPr lang="en-US" sz="1000" dirty="0"/>
              <a:t>2] Foulkes, W. D., &amp; Real, F. X. (2013). Many mosaic mutations. </a:t>
            </a:r>
            <a:r>
              <a:rPr lang="en-US" sz="1000" i="1" dirty="0"/>
              <a:t>Current Oncology, 20</a:t>
            </a:r>
            <a:r>
              <a:rPr lang="en-US" sz="1000" dirty="0"/>
              <a:t>(2), 85–87. http://</a:t>
            </a:r>
            <a:r>
              <a:rPr lang="en-US" sz="1000" dirty="0" smtClean="0"/>
              <a:t>doi.org/10.3747/co.20.1449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[13] </a:t>
            </a:r>
            <a:r>
              <a:rPr lang="en-US" sz="1000" dirty="0"/>
              <a:t>Tee AR, Manning BD, Roux PP, </a:t>
            </a:r>
            <a:r>
              <a:rPr lang="en-US" sz="1000" dirty="0" err="1"/>
              <a:t>Cantley</a:t>
            </a:r>
            <a:r>
              <a:rPr lang="en-US" sz="1000" dirty="0"/>
              <a:t> LC, </a:t>
            </a:r>
            <a:r>
              <a:rPr lang="en-US" sz="1000" dirty="0" err="1"/>
              <a:t>Blenis</a:t>
            </a:r>
            <a:r>
              <a:rPr lang="en-US" sz="1000" dirty="0"/>
              <a:t> J (2003) Tuberous sclerosis complex gene products, </a:t>
            </a:r>
            <a:r>
              <a:rPr lang="en-US" sz="1000" dirty="0" err="1"/>
              <a:t>tuberin</a:t>
            </a:r>
            <a:r>
              <a:rPr lang="en-US" sz="1000" dirty="0"/>
              <a:t> and </a:t>
            </a:r>
            <a:r>
              <a:rPr lang="en-US" sz="1000" dirty="0" err="1"/>
              <a:t>hamartin</a:t>
            </a:r>
            <a:r>
              <a:rPr lang="en-US" sz="1000" dirty="0"/>
              <a:t>, control </a:t>
            </a:r>
            <a:r>
              <a:rPr lang="en-US" sz="1000" dirty="0" err="1"/>
              <a:t>mTOR</a:t>
            </a:r>
            <a:r>
              <a:rPr lang="en-US" sz="1000" dirty="0"/>
              <a:t> signaling by acting as a </a:t>
            </a:r>
            <a:r>
              <a:rPr lang="en-US" sz="1000" dirty="0" err="1"/>
              <a:t>GTPase</a:t>
            </a:r>
            <a:r>
              <a:rPr lang="en-US" sz="1000" dirty="0"/>
              <a:t>-activating protein complex toward </a:t>
            </a:r>
            <a:r>
              <a:rPr lang="en-US" sz="1000" dirty="0" err="1"/>
              <a:t>Rheb</a:t>
            </a:r>
            <a:r>
              <a:rPr lang="en-US" sz="1000" dirty="0"/>
              <a:t>. </a:t>
            </a:r>
            <a:r>
              <a:rPr lang="en-US" sz="1000" i="1" dirty="0" err="1"/>
              <a:t>Curr</a:t>
            </a:r>
            <a:r>
              <a:rPr lang="en-US" sz="1000" i="1" dirty="0"/>
              <a:t> </a:t>
            </a:r>
            <a:r>
              <a:rPr lang="en-US" sz="1000" i="1" dirty="0" err="1"/>
              <a:t>Biol</a:t>
            </a:r>
            <a:r>
              <a:rPr lang="en-US" sz="1000" i="1" dirty="0"/>
              <a:t> 13</a:t>
            </a:r>
            <a:r>
              <a:rPr lang="en-US" sz="1000" dirty="0"/>
              <a:t>(15), 1259–68. http://doi.org/10.1016/S0960-9822(03)00506-2</a:t>
            </a:r>
            <a:r>
              <a:rPr lang="en-US" sz="1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[14]</a:t>
            </a:r>
            <a:r>
              <a:rPr lang="en-US" sz="1000" dirty="0"/>
              <a:t> Giannikou K, </a:t>
            </a:r>
            <a:r>
              <a:rPr lang="en-US" sz="1000" dirty="0" err="1"/>
              <a:t>Malinowska</a:t>
            </a:r>
            <a:r>
              <a:rPr lang="en-US" sz="1000" dirty="0"/>
              <a:t> IA, Pugh TJ, Yan R, Tseng Y-Y, Oh C, et al. (2016) Whole Exome Sequencing Identifies TSC1/TSC2 </a:t>
            </a:r>
            <a:r>
              <a:rPr lang="en-US" sz="1000" dirty="0" err="1"/>
              <a:t>Biallelic</a:t>
            </a:r>
            <a:r>
              <a:rPr lang="en-US" sz="1000" dirty="0"/>
              <a:t> Loss as the Primary and Sufficient Driver Event for Renal </a:t>
            </a:r>
            <a:r>
              <a:rPr lang="en-US" sz="1000" dirty="0" err="1"/>
              <a:t>Angiomyolipoma</a:t>
            </a:r>
            <a:r>
              <a:rPr lang="en-US" sz="1000" dirty="0"/>
              <a:t> Development. </a:t>
            </a:r>
            <a:r>
              <a:rPr lang="en-US" sz="1000" dirty="0" err="1"/>
              <a:t>PLoS</a:t>
            </a:r>
            <a:r>
              <a:rPr lang="en-US" sz="1000" dirty="0"/>
              <a:t> Genet 12(8): e1006242. http://doi.org/10.1371/journal.pgen.1006242</a:t>
            </a:r>
            <a:br>
              <a:rPr lang="en-US" sz="1000" dirty="0"/>
            </a:br>
            <a:r>
              <a:rPr lang="en-US" sz="1000" dirty="0" smtClean="0"/>
              <a:t>[15]</a:t>
            </a:r>
            <a:r>
              <a:rPr lang="en-US" sz="1000" dirty="0"/>
              <a:t> Tyburczy ME, Dies KA, Glass J, </a:t>
            </a:r>
            <a:r>
              <a:rPr lang="en-US" sz="1000" dirty="0" err="1"/>
              <a:t>Camposano</a:t>
            </a:r>
            <a:r>
              <a:rPr lang="en-US" sz="1000" dirty="0"/>
              <a:t> S, Chekaluk Y, </a:t>
            </a:r>
            <a:r>
              <a:rPr lang="en-US" sz="1000" dirty="0" err="1"/>
              <a:t>Thorner</a:t>
            </a:r>
            <a:r>
              <a:rPr lang="en-US" sz="1000" dirty="0"/>
              <a:t> AR, et al. (2015) Mosaic and </a:t>
            </a:r>
            <a:r>
              <a:rPr lang="en-US" sz="1000" dirty="0" err="1"/>
              <a:t>Intronic</a:t>
            </a:r>
            <a:r>
              <a:rPr lang="en-US" sz="1000" dirty="0"/>
              <a:t> Mutations in </a:t>
            </a:r>
            <a:r>
              <a:rPr lang="en-US" sz="1000" i="1" dirty="0"/>
              <a:t>TSC1/TSC2</a:t>
            </a:r>
            <a:r>
              <a:rPr lang="en-US" sz="1000" dirty="0"/>
              <a:t> Explain the Majority of TSC Patients with No Mutation Identified by Conventional Testing. </a:t>
            </a:r>
            <a:r>
              <a:rPr lang="en-US" sz="1000" i="1" dirty="0" err="1"/>
              <a:t>PLoS</a:t>
            </a:r>
            <a:r>
              <a:rPr lang="en-US" sz="1000" i="1" dirty="0"/>
              <a:t> Genet 11</a:t>
            </a:r>
            <a:r>
              <a:rPr lang="en-US" sz="1000" dirty="0"/>
              <a:t>(11): e1005637. http://doi.org/10.1371/journal.pgen.1005637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32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12"/>
            <a:ext cx="7886700" cy="6376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Image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96604"/>
            <a:ext cx="78867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http://</a:t>
            </a:r>
            <a:r>
              <a:rPr lang="en-US" sz="1200" dirty="0" smtClean="0"/>
              <a:t>ars.els-cdn.com/content/image/1-s2.0-S0190962212003660-gr1.jpg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http://</a:t>
            </a:r>
            <a:r>
              <a:rPr lang="en-US" sz="1200" dirty="0" smtClean="0"/>
              <a:t>medlinkscostcontainment.com/wp-content/uploads/2014/11/BLOOD-DRAWING.jpg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http://www.scielo.br/img/revistas/gmb/2017nahead//</a:t>
            </a:r>
            <a:r>
              <a:rPr lang="en-US" sz="1200" dirty="0" smtClean="0"/>
              <a:t>1415-4757-gmb-1678-4685-GMB-2015-0321-gf01.jpg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http://</a:t>
            </a:r>
            <a:r>
              <a:rPr lang="en-US" sz="1200" dirty="0" smtClean="0"/>
              <a:t>www.domyownpestcontrol.com/images/content/rat.jpg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smtClean="0"/>
              <a:t>www.ratfanclub.org/tumors_files/image006.jpg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http://</a:t>
            </a:r>
            <a:r>
              <a:rPr lang="en-US" sz="1200" dirty="0" smtClean="0"/>
              <a:t>www.nature.com/ncb/journal/v15/n10/images/ncb2835-f2.jpg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http://www.elveflow.com/wp-content/uploads/2014/12/Temperature-sensitive-mutant-fission-yeast-live-cell-imaging-300x300.jpg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http://advan.physiology.org/content/ajpadvan/36/4/313/F2.large.jpg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http://sprout038.sprout.yale.edu/imagefinder/ImageDownloadService.svc?articleid=2265742&amp;file=1476-4598-7-10-3&amp;size=LARGE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https://i2.wp.com/selfhacked.com/wp-content/uploads/2016/01/bigstock-142429214-min.jpg?resize=806%2C350&amp;ssl=1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https://openi.nlm.nih.gov/imgs/512/92/2265742/PMC2265742_1476-4598-7-10-3.png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://kingofwallpapers.com/bonobo/bonobo-006.jpg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://www.freeiconspng.com/free-images/baby-png-27900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://www.domyownpestcontrol.com/images/content/mouse.jpg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://www.pngmart.com/image/19970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://www.knudra.com/services/get-started/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https</a:t>
            </a:r>
            <a:r>
              <a:rPr lang="en-US" sz="1200" dirty="0"/>
              <a:t>://www.enasco.com/product/LM00823MX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https</a:t>
            </a:r>
            <a:r>
              <a:rPr lang="en-US" sz="1200" dirty="0"/>
              <a:t>://wellgenetics.com/genomeediting.html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://www.knudra.com/services/get-started/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://www.evo-ed.com/Images/Ecoli/ecoli.png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://www.animalfactguide.com/animal-facts/bonobo/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https</a:t>
            </a:r>
            <a:r>
              <a:rPr lang="en-US" sz="1200" dirty="0"/>
              <a:t>://www.reddit.com/r/photoshopbattles/comments/4g8bpj/battle_208_naked_mole_rat_via_previous_winner_i/?st=iyq80cl3&amp;sh=6eb8a0de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://www.delmarpediatricspllc.com/delmar-pediatrics-newborn-information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07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Thank you all for listening and for a great semester!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 smtClean="0"/>
              <a:t>And a special thanks to Dr. Skop for teaching me how to think in new ways and for your mentorship throughout the semester. This was really a special class</a:t>
            </a:r>
            <a:endParaRPr lang="en-US" sz="2400" b="1" dirty="0"/>
          </a:p>
        </p:txBody>
      </p:sp>
      <p:pic>
        <p:nvPicPr>
          <p:cNvPr id="16386" name="Picture 2" descr="Image result for thank you pot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2390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313" y="1"/>
            <a:ext cx="9455993" cy="93745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What processes are TSC2 involved in?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751611" y="2391595"/>
            <a:ext cx="1041900" cy="378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8920" y="4783548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64192" y="4393706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52640" y="4673933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6364" y="6333660"/>
            <a:ext cx="764904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2498" y="6225430"/>
            <a:ext cx="415456" cy="36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347234" y="1222213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3" name="Rounded Rectangle 42"/>
          <p:cNvSpPr/>
          <p:nvPr/>
        </p:nvSpPr>
        <p:spPr>
          <a:xfrm>
            <a:off x="1517704" y="1181787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4" name="Rounded Rectangle 43"/>
          <p:cNvSpPr/>
          <p:nvPr/>
        </p:nvSpPr>
        <p:spPr>
          <a:xfrm>
            <a:off x="3149804" y="1174699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5" name="TextBox 44"/>
          <p:cNvSpPr txBox="1"/>
          <p:nvPr/>
        </p:nvSpPr>
        <p:spPr>
          <a:xfrm>
            <a:off x="8144598" y="1196029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503008" y="1178722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48" name="TextBox 47"/>
          <p:cNvSpPr txBox="1"/>
          <p:nvPr/>
        </p:nvSpPr>
        <p:spPr>
          <a:xfrm>
            <a:off x="3204252" y="109910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1603097" y="112490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16077" y="112360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51" name="TextBox 50"/>
          <p:cNvSpPr txBox="1"/>
          <p:nvPr/>
        </p:nvSpPr>
        <p:spPr>
          <a:xfrm>
            <a:off x="199504" y="1037548"/>
            <a:ext cx="16742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TSC2</a:t>
            </a:r>
            <a:endParaRPr lang="en-US" sz="28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02337115"/>
              </p:ext>
            </p:extLst>
          </p:nvPr>
        </p:nvGraphicFramePr>
        <p:xfrm>
          <a:off x="0" y="1845528"/>
          <a:ext cx="9144000" cy="484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327228" y="3678621"/>
            <a:ext cx="525517" cy="325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icle.sapub.org/image/10.5923.j.ijpt.20150402.03_009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6"/>
          <a:stretch/>
        </p:blipFill>
        <p:spPr bwMode="auto">
          <a:xfrm>
            <a:off x="4733289" y="1529995"/>
            <a:ext cx="3935404" cy="302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47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Gap: Does TSC2 have a role in nitrogen metabolism in the kidney?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nitrogen metaboli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5" y="1064712"/>
            <a:ext cx="7055675" cy="550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00691" y="2703720"/>
            <a:ext cx="595158" cy="3442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93776" y="1615882"/>
            <a:ext cx="501880" cy="57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89200" y="2053739"/>
            <a:ext cx="316233" cy="45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91078" y="2453202"/>
            <a:ext cx="364148" cy="787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73590" y="2648818"/>
            <a:ext cx="364148" cy="787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887686">
            <a:off x="7071357" y="3377393"/>
            <a:ext cx="487989" cy="121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72949" y="2821172"/>
            <a:ext cx="520681" cy="31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59805" y="3785530"/>
            <a:ext cx="1016751" cy="261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24957" y="3785530"/>
            <a:ext cx="1016751" cy="261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08214" y="2074553"/>
            <a:ext cx="1535370" cy="255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4" idx="3"/>
          </p:cNvCxnSpPr>
          <p:nvPr/>
        </p:nvCxnSpPr>
        <p:spPr>
          <a:xfrm flipV="1">
            <a:off x="6541708" y="3584028"/>
            <a:ext cx="963725" cy="332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1347234" y="2702887"/>
            <a:ext cx="7479792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83" name="Rounded Rectangle 82"/>
          <p:cNvSpPr/>
          <p:nvPr/>
        </p:nvSpPr>
        <p:spPr>
          <a:xfrm>
            <a:off x="1347234" y="1715771"/>
            <a:ext cx="7397496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5" name="Rounded Rectangle 144"/>
          <p:cNvSpPr/>
          <p:nvPr/>
        </p:nvSpPr>
        <p:spPr>
          <a:xfrm>
            <a:off x="1347234" y="3196445"/>
            <a:ext cx="7388352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1" name="Rounded Rectangle 10"/>
          <p:cNvSpPr/>
          <p:nvPr/>
        </p:nvSpPr>
        <p:spPr>
          <a:xfrm>
            <a:off x="1347234" y="1222213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8" name="Rounded Rectangle 7"/>
          <p:cNvSpPr/>
          <p:nvPr/>
        </p:nvSpPr>
        <p:spPr>
          <a:xfrm>
            <a:off x="1517704" y="1181787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9" name="Rounded Rectangle 8"/>
          <p:cNvSpPr/>
          <p:nvPr/>
        </p:nvSpPr>
        <p:spPr>
          <a:xfrm>
            <a:off x="3149804" y="1174699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9458"/>
            <a:ext cx="9144000" cy="86598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How well-conserved is TSC2 across species?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17704" y="1676653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" name="Rounded Rectangle 14"/>
          <p:cNvSpPr/>
          <p:nvPr/>
        </p:nvSpPr>
        <p:spPr>
          <a:xfrm>
            <a:off x="3149804" y="1667965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3" name="TextBox 22"/>
          <p:cNvSpPr txBox="1"/>
          <p:nvPr/>
        </p:nvSpPr>
        <p:spPr>
          <a:xfrm>
            <a:off x="8144598" y="1196029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44598" y="1689529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1809aa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3097" y="112490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DUF3384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47234" y="2209329"/>
            <a:ext cx="7388352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8" name="Rounded Rectangle 27"/>
          <p:cNvSpPr/>
          <p:nvPr/>
        </p:nvSpPr>
        <p:spPr>
          <a:xfrm>
            <a:off x="1493731" y="2171519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9" name="Rounded Rectangle 28"/>
          <p:cNvSpPr/>
          <p:nvPr/>
        </p:nvSpPr>
        <p:spPr>
          <a:xfrm>
            <a:off x="3149804" y="2161231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5" name="TextBox 34"/>
          <p:cNvSpPr txBox="1"/>
          <p:nvPr/>
        </p:nvSpPr>
        <p:spPr>
          <a:xfrm>
            <a:off x="8144598" y="2183029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1808aa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493731" y="2666385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5" name="TextBox 134"/>
          <p:cNvSpPr txBox="1"/>
          <p:nvPr/>
        </p:nvSpPr>
        <p:spPr>
          <a:xfrm>
            <a:off x="8171191" y="2676529"/>
            <a:ext cx="787230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1818aa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500147" y="3161251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8" name="Rounded Rectangle 137"/>
          <p:cNvSpPr/>
          <p:nvPr/>
        </p:nvSpPr>
        <p:spPr>
          <a:xfrm>
            <a:off x="3156220" y="3147763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4" name="TextBox 143"/>
          <p:cNvSpPr txBox="1"/>
          <p:nvPr/>
        </p:nvSpPr>
        <p:spPr>
          <a:xfrm>
            <a:off x="8151422" y="3170029"/>
            <a:ext cx="806999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1808aa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347233" y="3690003"/>
            <a:ext cx="774496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7" name="Rounded Rectangle 146"/>
          <p:cNvSpPr/>
          <p:nvPr/>
        </p:nvSpPr>
        <p:spPr>
          <a:xfrm>
            <a:off x="1493731" y="3656117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8" name="Rounded Rectangle 147"/>
          <p:cNvSpPr/>
          <p:nvPr/>
        </p:nvSpPr>
        <p:spPr>
          <a:xfrm>
            <a:off x="3149804" y="3641029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4" name="TextBox 153"/>
          <p:cNvSpPr txBox="1"/>
          <p:nvPr/>
        </p:nvSpPr>
        <p:spPr>
          <a:xfrm>
            <a:off x="8447628" y="3663529"/>
            <a:ext cx="758796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1847aa</a:t>
            </a:r>
            <a:endParaRPr lang="en-US" sz="960" dirty="0"/>
          </a:p>
        </p:txBody>
      </p:sp>
      <p:sp>
        <p:nvSpPr>
          <p:cNvPr id="57" name="Rounded Rectangle 56"/>
          <p:cNvSpPr/>
          <p:nvPr/>
        </p:nvSpPr>
        <p:spPr>
          <a:xfrm>
            <a:off x="1347234" y="4183561"/>
            <a:ext cx="3483864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5" name="TextBox 64"/>
          <p:cNvSpPr txBox="1"/>
          <p:nvPr/>
        </p:nvSpPr>
        <p:spPr>
          <a:xfrm>
            <a:off x="4269838" y="4172023"/>
            <a:ext cx="806999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 smtClean="0"/>
              <a:t>811aa</a:t>
            </a:r>
            <a:endParaRPr lang="en-US" sz="960" dirty="0"/>
          </a:p>
        </p:txBody>
      </p:sp>
      <p:sp>
        <p:nvSpPr>
          <p:cNvPr id="120" name="Rounded Rectangle 119"/>
          <p:cNvSpPr/>
          <p:nvPr/>
        </p:nvSpPr>
        <p:spPr>
          <a:xfrm>
            <a:off x="1365522" y="4711634"/>
            <a:ext cx="7379208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1" name="Rounded Rectangle 120"/>
          <p:cNvSpPr/>
          <p:nvPr/>
        </p:nvSpPr>
        <p:spPr>
          <a:xfrm>
            <a:off x="1535988" y="4681672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2" name="Rounded Rectangle 121"/>
          <p:cNvSpPr/>
          <p:nvPr/>
        </p:nvSpPr>
        <p:spPr>
          <a:xfrm>
            <a:off x="3168088" y="4661784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6" name="TextBox 125"/>
          <p:cNvSpPr txBox="1"/>
          <p:nvPr/>
        </p:nvSpPr>
        <p:spPr>
          <a:xfrm>
            <a:off x="8157217" y="4690394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1365522" y="5205193"/>
            <a:ext cx="7406640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6" name="Rounded Rectangle 155"/>
          <p:cNvSpPr/>
          <p:nvPr/>
        </p:nvSpPr>
        <p:spPr>
          <a:xfrm>
            <a:off x="1535992" y="5176539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7" name="Rounded Rectangle 156"/>
          <p:cNvSpPr/>
          <p:nvPr/>
        </p:nvSpPr>
        <p:spPr>
          <a:xfrm>
            <a:off x="3168092" y="5155048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61" name="TextBox 160"/>
          <p:cNvSpPr txBox="1"/>
          <p:nvPr/>
        </p:nvSpPr>
        <p:spPr>
          <a:xfrm>
            <a:off x="8210315" y="5174663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1810aa</a:t>
            </a:r>
            <a:endParaRPr lang="en-US" sz="960" dirty="0"/>
          </a:p>
        </p:txBody>
      </p:sp>
      <p:sp>
        <p:nvSpPr>
          <p:cNvPr id="10" name="Rounded Rectangle 9"/>
          <p:cNvSpPr/>
          <p:nvPr/>
        </p:nvSpPr>
        <p:spPr>
          <a:xfrm>
            <a:off x="6564562" y="1674063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6" name="Rounded Rectangle 15"/>
          <p:cNvSpPr/>
          <p:nvPr/>
        </p:nvSpPr>
        <p:spPr>
          <a:xfrm>
            <a:off x="6539510" y="2169404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0" name="Rounded Rectangle 29"/>
          <p:cNvSpPr/>
          <p:nvPr/>
        </p:nvSpPr>
        <p:spPr>
          <a:xfrm>
            <a:off x="6741003" y="2664745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0" name="Rounded Rectangle 129"/>
          <p:cNvSpPr/>
          <p:nvPr/>
        </p:nvSpPr>
        <p:spPr>
          <a:xfrm>
            <a:off x="6515535" y="3160086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9" name="Rounded Rectangle 138"/>
          <p:cNvSpPr/>
          <p:nvPr/>
        </p:nvSpPr>
        <p:spPr>
          <a:xfrm>
            <a:off x="3339018" y="4134295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9" name="Rounded Rectangle 148"/>
          <p:cNvSpPr/>
          <p:nvPr/>
        </p:nvSpPr>
        <p:spPr>
          <a:xfrm>
            <a:off x="6688830" y="3648658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3" name="Rounded Rectangle 122"/>
          <p:cNvSpPr/>
          <p:nvPr/>
        </p:nvSpPr>
        <p:spPr>
          <a:xfrm>
            <a:off x="6557794" y="4661643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8" name="Rounded Rectangle 157"/>
          <p:cNvSpPr/>
          <p:nvPr/>
        </p:nvSpPr>
        <p:spPr>
          <a:xfrm>
            <a:off x="6582846" y="5156985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89" name="Rounded Rectangle 88"/>
          <p:cNvSpPr/>
          <p:nvPr/>
        </p:nvSpPr>
        <p:spPr>
          <a:xfrm>
            <a:off x="6503008" y="1178722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92" name="Rounded Rectangle 91"/>
          <p:cNvSpPr/>
          <p:nvPr/>
        </p:nvSpPr>
        <p:spPr>
          <a:xfrm>
            <a:off x="1434673" y="4150983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pic>
        <p:nvPicPr>
          <p:cNvPr id="7170" name="Picture 2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4" y="2023974"/>
            <a:ext cx="719344" cy="5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1574477"/>
            <a:ext cx="1103068" cy="44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1" y="928307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9" y="2609510"/>
            <a:ext cx="1232947" cy="3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4" y="2990953"/>
            <a:ext cx="604016" cy="60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2" y="3620990"/>
            <a:ext cx="619616" cy="39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7" y="4125998"/>
            <a:ext cx="1243329" cy="37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Pic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5" y="4517869"/>
            <a:ext cx="566844" cy="56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Pictur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" y="5040782"/>
            <a:ext cx="1068506" cy="62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Image result for pomb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7719" y="5626388"/>
            <a:ext cx="491545" cy="49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ounded Rectangle 106"/>
          <p:cNvSpPr/>
          <p:nvPr/>
        </p:nvSpPr>
        <p:spPr>
          <a:xfrm>
            <a:off x="1362072" y="5695430"/>
            <a:ext cx="5797296" cy="182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08" name="Rounded Rectangle 107"/>
          <p:cNvSpPr/>
          <p:nvPr/>
        </p:nvSpPr>
        <p:spPr>
          <a:xfrm>
            <a:off x="1532542" y="5666776"/>
            <a:ext cx="1441566" cy="279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09" name="Rounded Rectangle 108"/>
          <p:cNvSpPr/>
          <p:nvPr/>
        </p:nvSpPr>
        <p:spPr>
          <a:xfrm>
            <a:off x="3164642" y="5645285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10" name="TextBox 109"/>
          <p:cNvSpPr txBox="1"/>
          <p:nvPr/>
        </p:nvSpPr>
        <p:spPr>
          <a:xfrm>
            <a:off x="6611704" y="5680506"/>
            <a:ext cx="813823" cy="24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1339aa</a:t>
            </a:r>
            <a:endParaRPr lang="en-US" sz="960" dirty="0"/>
          </a:p>
        </p:txBody>
      </p:sp>
      <p:sp>
        <p:nvSpPr>
          <p:cNvPr id="111" name="Rounded Rectangle 110"/>
          <p:cNvSpPr/>
          <p:nvPr/>
        </p:nvSpPr>
        <p:spPr>
          <a:xfrm>
            <a:off x="5594354" y="5645285"/>
            <a:ext cx="871541" cy="279296"/>
          </a:xfrm>
          <a:prstGeom prst="round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7" name="TextBox 66"/>
          <p:cNvSpPr txBox="1"/>
          <p:nvPr/>
        </p:nvSpPr>
        <p:spPr>
          <a:xfrm>
            <a:off x="3204252" y="1099103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tuberin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6416077" y="1123600"/>
            <a:ext cx="16742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300" dirty="0" smtClean="0"/>
              <a:t>Rap-GAP</a:t>
            </a:r>
            <a:endParaRPr lang="en-US" sz="2000" spc="-300" dirty="0"/>
          </a:p>
        </p:txBody>
      </p:sp>
      <p:sp>
        <p:nvSpPr>
          <p:cNvPr id="64" name="Rounded Rectangle 63"/>
          <p:cNvSpPr/>
          <p:nvPr/>
        </p:nvSpPr>
        <p:spPr>
          <a:xfrm>
            <a:off x="3179255" y="2649421"/>
            <a:ext cx="1081465" cy="2792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6" name="Rectangle 65"/>
          <p:cNvSpPr/>
          <p:nvPr/>
        </p:nvSpPr>
        <p:spPr>
          <a:xfrm>
            <a:off x="1261998" y="1085890"/>
            <a:ext cx="7565027" cy="418932"/>
          </a:xfrm>
          <a:prstGeom prst="rect">
            <a:avLst/>
          </a:prstGeom>
          <a:solidFill>
            <a:srgbClr val="00B050">
              <a:alpha val="4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94323" y="5568855"/>
            <a:ext cx="5959093" cy="431447"/>
          </a:xfrm>
          <a:prstGeom prst="rect">
            <a:avLst/>
          </a:prstGeom>
          <a:solidFill>
            <a:srgbClr val="00B050">
              <a:alpha val="4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266114" y="1584285"/>
            <a:ext cx="7565027" cy="418932"/>
          </a:xfrm>
          <a:prstGeom prst="rect">
            <a:avLst/>
          </a:prstGeom>
          <a:solidFill>
            <a:srgbClr val="00B050">
              <a:alpha val="4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95" y="749774"/>
            <a:ext cx="8056717" cy="56066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49210" y="741527"/>
            <a:ext cx="1811995" cy="5210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89866" y="3507599"/>
            <a:ext cx="1483496" cy="52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61002" y="3553091"/>
            <a:ext cx="752537" cy="52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68299" y="1575606"/>
            <a:ext cx="1382737" cy="52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2513" y="2292336"/>
            <a:ext cx="752537" cy="52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02512" y="2939193"/>
            <a:ext cx="752537" cy="52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74538" y="1096595"/>
            <a:ext cx="719344" cy="52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1"/>
          <p:cNvSpPr txBox="1">
            <a:spLocks/>
          </p:cNvSpPr>
          <p:nvPr/>
        </p:nvSpPr>
        <p:spPr>
          <a:xfrm>
            <a:off x="-94597" y="82658"/>
            <a:ext cx="9322676" cy="86598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How are TSC2 homologs related?</a:t>
            </a:r>
            <a:endParaRPr lang="en-US" sz="3200" b="1" dirty="0"/>
          </a:p>
        </p:txBody>
      </p:sp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57" y="5284280"/>
            <a:ext cx="719344" cy="5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96" y="6035833"/>
            <a:ext cx="1103068" cy="44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16" y="3210843"/>
            <a:ext cx="563291" cy="56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21" y="2568011"/>
            <a:ext cx="604016" cy="60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54" y="741527"/>
            <a:ext cx="619616" cy="39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10" y="1410179"/>
            <a:ext cx="1243329" cy="37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Pic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59" y="3907960"/>
            <a:ext cx="566844" cy="56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Pictur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21" y="4531138"/>
            <a:ext cx="1068506" cy="62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Image result for pomb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00230" y="1911580"/>
            <a:ext cx="602739" cy="60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970490" y="3162345"/>
            <a:ext cx="727440" cy="697288"/>
          </a:xfrm>
          <a:prstGeom prst="rect">
            <a:avLst/>
          </a:prstGeom>
          <a:solidFill>
            <a:srgbClr val="00B050">
              <a:alpha val="4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3478" y="1846357"/>
            <a:ext cx="727440" cy="697288"/>
          </a:xfrm>
          <a:prstGeom prst="rect">
            <a:avLst/>
          </a:prstGeom>
          <a:solidFill>
            <a:srgbClr val="00B050">
              <a:alpha val="4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12129" y="5910305"/>
            <a:ext cx="727440" cy="697288"/>
          </a:xfrm>
          <a:prstGeom prst="rect">
            <a:avLst/>
          </a:prstGeom>
          <a:solidFill>
            <a:srgbClr val="00B050">
              <a:alpha val="4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71170" y="4531138"/>
            <a:ext cx="146570" cy="180746"/>
          </a:xfrm>
          <a:prstGeom prst="rect">
            <a:avLst/>
          </a:prstGeom>
          <a:solidFill>
            <a:srgbClr val="00B050">
              <a:alpha val="4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23170" y="2729818"/>
            <a:ext cx="146570" cy="180746"/>
          </a:xfrm>
          <a:prstGeom prst="rect">
            <a:avLst/>
          </a:prstGeom>
          <a:solidFill>
            <a:srgbClr val="00B050">
              <a:alpha val="4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7879" y="8464"/>
            <a:ext cx="998345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How do we assay for nitrogen </a:t>
            </a:r>
            <a:r>
              <a:rPr lang="en-US" sz="3200" b="1" dirty="0" smtClean="0"/>
              <a:t>metabolism?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0021" y="791904"/>
            <a:ext cx="608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B050"/>
                </a:solidFill>
              </a:rPr>
              <a:t>Schizosaccharomyces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pombe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22662" y="4501927"/>
            <a:ext cx="442372" cy="1553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4" descr="Image result for pom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5404" y="2475426"/>
            <a:ext cx="3057256" cy="30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8589</TotalTime>
  <Words>1813</Words>
  <Application>Microsoft Office PowerPoint</Application>
  <PresentationFormat>On-screen Show (4:3)</PresentationFormat>
  <Paragraphs>517</Paragraphs>
  <Slides>42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What is tuberculosis sclerosis complex?</vt:lpstr>
      <vt:lpstr>How does tuberous sclerosis manifest?</vt:lpstr>
      <vt:lpstr>What gene is responsible for tuberous sclerosis?</vt:lpstr>
      <vt:lpstr>What processes are TSC2 involved in?</vt:lpstr>
      <vt:lpstr>Gap: Does TSC2 have a role in nitrogen metabolism in the kidney?</vt:lpstr>
      <vt:lpstr>How well-conserved is TSC2 across species?</vt:lpstr>
      <vt:lpstr>PowerPoint Presentation</vt:lpstr>
      <vt:lpstr>How do we assay for nitrogen metabolism?</vt:lpstr>
      <vt:lpstr>What is the mutant phenotype?</vt:lpstr>
      <vt:lpstr>How do we assay for nitrogen metabolism in the kidney?</vt:lpstr>
      <vt:lpstr>What is the mutant phenotype in the kidney?</vt:lpstr>
      <vt:lpstr>Hypothesis: TSC2 has a role in nitrogen metabolism in the kidney</vt:lpstr>
      <vt:lpstr>PowerPoint Presentation</vt:lpstr>
      <vt:lpstr>Primary goal: What is the function of TSC2 in nitrogen metabolism in the kidney?</vt:lpstr>
      <vt:lpstr>Aim 1: What domains in TSC2 are important for nitrogen metabolism?</vt:lpstr>
      <vt:lpstr>Aim 1: What domains in TSC2 are important for nitrogen metabolism?</vt:lpstr>
      <vt:lpstr>Aim 1: What domains in TSC2 are important for nitrogen metabolism?</vt:lpstr>
      <vt:lpstr>Aim 1: What domains in TSC2 are important for nitrogen metabolism?</vt:lpstr>
      <vt:lpstr>Aim 1: What domains in TSC2 are important for nitrogen metabolism?</vt:lpstr>
      <vt:lpstr>Aim 1: What domains in TSC2 are important for nitrogen metabolism?</vt:lpstr>
      <vt:lpstr>Aim 2: Are there different transcript levels of nitrogen in DUF3384 knockouts?</vt:lpstr>
      <vt:lpstr>Aim 2: Are there different transcript levels of nitrogen in DUF3384 knockouts?</vt:lpstr>
      <vt:lpstr>Aim 2: Are there different transcript levels of nitrogen in DUF3384 knockouts?</vt:lpstr>
      <vt:lpstr>Aim 2: Are there different transcript levels of nitrogen in DUF3384 knockouts?</vt:lpstr>
      <vt:lpstr>Aim 2: Are there different transcript levels of nitrogen in DUF3384 knockouts?</vt:lpstr>
      <vt:lpstr>Aim 2: Are there different transcript levels of nitrogen in DUF3384 knockouts?</vt:lpstr>
      <vt:lpstr>Aim 2: Are there different transcript levels of nitrogen in DUF3384 knockouts?</vt:lpstr>
      <vt:lpstr>Aim 3: What proteins interact with TSC2 DUF3384   in nitrogen metabolism in the kidney?</vt:lpstr>
      <vt:lpstr>Aim 3: What proteins interact with TSC2 DUF3384   in nitrogen metabolism in the kidney?</vt:lpstr>
      <vt:lpstr>Aim 3: What proteins interact with TSC2 DUF3384   in nitrogen metabolism in the kidney?</vt:lpstr>
      <vt:lpstr>Aim 3: What proteins interact with TSC2 DUF3384   in nitrogen metabolism in the kidney?</vt:lpstr>
      <vt:lpstr>Aim 3: What proteins interact with TSC2 DUF3384   in nitrogen metabolism in the kidney?</vt:lpstr>
      <vt:lpstr>Aim 3: What proteins interact with TSC2 DUF3384   in nitrogen metabolism in the kidney?</vt:lpstr>
      <vt:lpstr>Aim 3: What proteins interact with TSC2 DUF3384   in nitrogen metabolism in the kidney?</vt:lpstr>
      <vt:lpstr>Aim 3: What proteins interact with TSC2 DUF3384   in nitrogen metabolism in the kidney?</vt:lpstr>
      <vt:lpstr>Aim 3: What proteins interact with TSC2 DUF3384   in nitrogen metabolism in the kidney?</vt:lpstr>
      <vt:lpstr>Conclusions &amp; Expected Findings</vt:lpstr>
      <vt:lpstr>Where do we go from here?</vt:lpstr>
      <vt:lpstr>References</vt:lpstr>
      <vt:lpstr>Image References</vt:lpstr>
      <vt:lpstr>Thank you all for listening and for a great semester!              And a special thanks to Dr. Skop for teaching me how to think in new ways and for your mentorship throughout the semester. This was really a special class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Yan</dc:creator>
  <cp:lastModifiedBy>Rachel Yan</cp:lastModifiedBy>
  <cp:revision>249</cp:revision>
  <dcterms:created xsi:type="dcterms:W3CDTF">2017-02-16T22:12:55Z</dcterms:created>
  <dcterms:modified xsi:type="dcterms:W3CDTF">2017-05-15T01:11:32Z</dcterms:modified>
</cp:coreProperties>
</file>