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93" r:id="rId3"/>
    <p:sldId id="261" r:id="rId4"/>
    <p:sldId id="287" r:id="rId5"/>
    <p:sldId id="295" r:id="rId6"/>
    <p:sldId id="294" r:id="rId7"/>
    <p:sldId id="271" r:id="rId8"/>
    <p:sldId id="274" r:id="rId9"/>
    <p:sldId id="275" r:id="rId10"/>
    <p:sldId id="257" r:id="rId11"/>
    <p:sldId id="296" r:id="rId12"/>
    <p:sldId id="290" r:id="rId13"/>
    <p:sldId id="276" r:id="rId14"/>
    <p:sldId id="291" r:id="rId15"/>
    <p:sldId id="292" r:id="rId16"/>
    <p:sldId id="300" r:id="rId17"/>
    <p:sldId id="297" r:id="rId18"/>
    <p:sldId id="298" r:id="rId19"/>
    <p:sldId id="299" r:id="rId20"/>
    <p:sldId id="280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33"/>
    <a:srgbClr val="F4F4F4"/>
    <a:srgbClr val="FFFFFF"/>
    <a:srgbClr val="CC99FF"/>
    <a:srgbClr val="CCFF66"/>
    <a:srgbClr val="33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4" autoAdjust="0"/>
    <p:restoredTop sz="74927" autoAdjust="0"/>
  </p:normalViewPr>
  <p:slideViewPr>
    <p:cSldViewPr snapToGrid="0" showGuides="1">
      <p:cViewPr>
        <p:scale>
          <a:sx n="61" d="100"/>
          <a:sy n="61" d="100"/>
        </p:scale>
        <p:origin x="72" y="292"/>
      </p:cViewPr>
      <p:guideLst>
        <p:guide orient="horz" pos="42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058CA-39DB-4BD8-956D-5347943DBD8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F57B75C0-A2FD-4997-A71D-14FC536266F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BLAST</a:t>
          </a:r>
          <a:endParaRPr lang="en-US" dirty="0"/>
        </a:p>
      </dgm:t>
    </dgm:pt>
    <dgm:pt modelId="{876A3996-5252-4B48-A7DF-0D1831F526C5}" type="parTrans" cxnId="{8BD702C7-2493-4A34-A83C-BC08DD1AD2BF}">
      <dgm:prSet/>
      <dgm:spPr/>
      <dgm:t>
        <a:bodyPr/>
        <a:lstStyle/>
        <a:p>
          <a:endParaRPr lang="en-US"/>
        </a:p>
      </dgm:t>
    </dgm:pt>
    <dgm:pt modelId="{F6909E89-DD69-4767-91AC-07197E28FDFB}" type="sibTrans" cxnId="{8BD702C7-2493-4A34-A83C-BC08DD1AD2BF}">
      <dgm:prSet/>
      <dgm:spPr/>
      <dgm:t>
        <a:bodyPr/>
        <a:lstStyle/>
        <a:p>
          <a:endParaRPr lang="en-US"/>
        </a:p>
      </dgm:t>
    </dgm:pt>
    <dgm:pt modelId="{38270A2C-EB5A-4BDD-8E63-7D137EBD8431}">
      <dgm:prSet phldrT="[Text]"/>
      <dgm:spPr/>
      <dgm:t>
        <a:bodyPr/>
        <a:lstStyle/>
        <a:p>
          <a:r>
            <a:rPr lang="en-US" dirty="0" smtClean="0"/>
            <a:t>Phylogeny</a:t>
          </a:r>
          <a:endParaRPr lang="en-US" dirty="0"/>
        </a:p>
      </dgm:t>
    </dgm:pt>
    <dgm:pt modelId="{C321FDF3-E94C-4F8C-B820-9C901FDC1F90}" type="parTrans" cxnId="{248DDB05-8476-4F4D-A188-AEFBB707AFFF}">
      <dgm:prSet/>
      <dgm:spPr/>
      <dgm:t>
        <a:bodyPr/>
        <a:lstStyle/>
        <a:p>
          <a:endParaRPr lang="en-US"/>
        </a:p>
      </dgm:t>
    </dgm:pt>
    <dgm:pt modelId="{1637ADB5-773B-478F-B832-BF5A75F0ED2D}" type="sibTrans" cxnId="{248DDB05-8476-4F4D-A188-AEFBB707AFFF}">
      <dgm:prSet/>
      <dgm:spPr/>
      <dgm:t>
        <a:bodyPr/>
        <a:lstStyle/>
        <a:p>
          <a:endParaRPr lang="en-US"/>
        </a:p>
      </dgm:t>
    </dgm:pt>
    <dgm:pt modelId="{D633BF93-9593-4AF2-A75D-4E1C00A936AF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CRISPR/Cas9</a:t>
          </a:r>
          <a:endParaRPr lang="en-US" dirty="0"/>
        </a:p>
      </dgm:t>
    </dgm:pt>
    <dgm:pt modelId="{63FDBEFC-20EB-4457-BC96-B92C55201D3C}" type="parTrans" cxnId="{45C5DADA-D679-4869-8826-91B54918FFE9}">
      <dgm:prSet/>
      <dgm:spPr/>
      <dgm:t>
        <a:bodyPr/>
        <a:lstStyle/>
        <a:p>
          <a:endParaRPr lang="en-US"/>
        </a:p>
      </dgm:t>
    </dgm:pt>
    <dgm:pt modelId="{8DC28751-ED6A-4FCB-A6A1-1D10C1BCB128}" type="sibTrans" cxnId="{45C5DADA-D679-4869-8826-91B54918FFE9}">
      <dgm:prSet/>
      <dgm:spPr/>
      <dgm:t>
        <a:bodyPr/>
        <a:lstStyle/>
        <a:p>
          <a:endParaRPr lang="en-US"/>
        </a:p>
      </dgm:t>
    </dgm:pt>
    <dgm:pt modelId="{01902A62-73A1-4204-9ABF-A5D1ADBD6BBE}" type="pres">
      <dgm:prSet presAssocID="{B2B058CA-39DB-4BD8-956D-5347943DBD85}" presName="Name0" presStyleCnt="0">
        <dgm:presLayoutVars>
          <dgm:dir/>
          <dgm:animLvl val="lvl"/>
          <dgm:resizeHandles val="exact"/>
        </dgm:presLayoutVars>
      </dgm:prSet>
      <dgm:spPr/>
    </dgm:pt>
    <dgm:pt modelId="{3EEB3341-097E-4318-B719-723E5DF3EEED}" type="pres">
      <dgm:prSet presAssocID="{F57B75C0-A2FD-4997-A71D-14FC536266F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C9F99-B95B-4D78-81D5-16625F1996BE}" type="pres">
      <dgm:prSet presAssocID="{F6909E89-DD69-4767-91AC-07197E28FDFB}" presName="parTxOnlySpace" presStyleCnt="0"/>
      <dgm:spPr/>
    </dgm:pt>
    <dgm:pt modelId="{3FA9658D-061C-47C1-8ABF-E7696ED0E607}" type="pres">
      <dgm:prSet presAssocID="{38270A2C-EB5A-4BDD-8E63-7D137EBD8431}" presName="parTxOnly" presStyleLbl="node1" presStyleIdx="1" presStyleCnt="3" custLinFactNeighborY="-66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578CE-CA1D-42B1-B087-57C5BF50C2B5}" type="pres">
      <dgm:prSet presAssocID="{1637ADB5-773B-478F-B832-BF5A75F0ED2D}" presName="parTxOnlySpace" presStyleCnt="0"/>
      <dgm:spPr/>
    </dgm:pt>
    <dgm:pt modelId="{1466E0D4-1FCF-48AB-9581-0430D293B8AB}" type="pres">
      <dgm:prSet presAssocID="{D633BF93-9593-4AF2-A75D-4E1C00A936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37746-DA11-4C23-B809-4B71990FF891}" type="presOf" srcId="{F57B75C0-A2FD-4997-A71D-14FC536266F5}" destId="{3EEB3341-097E-4318-B719-723E5DF3EEED}" srcOrd="0" destOrd="0" presId="urn:microsoft.com/office/officeart/2005/8/layout/chevron1"/>
    <dgm:cxn modelId="{F5679B5C-CED7-443D-B6EB-C7866145F92F}" type="presOf" srcId="{B2B058CA-39DB-4BD8-956D-5347943DBD85}" destId="{01902A62-73A1-4204-9ABF-A5D1ADBD6BBE}" srcOrd="0" destOrd="0" presId="urn:microsoft.com/office/officeart/2005/8/layout/chevron1"/>
    <dgm:cxn modelId="{DEAB2506-F2FA-4414-8FB6-C165BEF3F8C0}" type="presOf" srcId="{38270A2C-EB5A-4BDD-8E63-7D137EBD8431}" destId="{3FA9658D-061C-47C1-8ABF-E7696ED0E607}" srcOrd="0" destOrd="0" presId="urn:microsoft.com/office/officeart/2005/8/layout/chevron1"/>
    <dgm:cxn modelId="{45C5DADA-D679-4869-8826-91B54918FFE9}" srcId="{B2B058CA-39DB-4BD8-956D-5347943DBD85}" destId="{D633BF93-9593-4AF2-A75D-4E1C00A936AF}" srcOrd="2" destOrd="0" parTransId="{63FDBEFC-20EB-4457-BC96-B92C55201D3C}" sibTransId="{8DC28751-ED6A-4FCB-A6A1-1D10C1BCB128}"/>
    <dgm:cxn modelId="{C40CB4AF-A410-4376-BF15-661F5858C480}" type="presOf" srcId="{D633BF93-9593-4AF2-A75D-4E1C00A936AF}" destId="{1466E0D4-1FCF-48AB-9581-0430D293B8AB}" srcOrd="0" destOrd="0" presId="urn:microsoft.com/office/officeart/2005/8/layout/chevron1"/>
    <dgm:cxn modelId="{8BD702C7-2493-4A34-A83C-BC08DD1AD2BF}" srcId="{B2B058CA-39DB-4BD8-956D-5347943DBD85}" destId="{F57B75C0-A2FD-4997-A71D-14FC536266F5}" srcOrd="0" destOrd="0" parTransId="{876A3996-5252-4B48-A7DF-0D1831F526C5}" sibTransId="{F6909E89-DD69-4767-91AC-07197E28FDFB}"/>
    <dgm:cxn modelId="{248DDB05-8476-4F4D-A188-AEFBB707AFFF}" srcId="{B2B058CA-39DB-4BD8-956D-5347943DBD85}" destId="{38270A2C-EB5A-4BDD-8E63-7D137EBD8431}" srcOrd="1" destOrd="0" parTransId="{C321FDF3-E94C-4F8C-B820-9C901FDC1F90}" sibTransId="{1637ADB5-773B-478F-B832-BF5A75F0ED2D}"/>
    <dgm:cxn modelId="{E82B3083-1AED-4583-946D-120AFA933666}" type="presParOf" srcId="{01902A62-73A1-4204-9ABF-A5D1ADBD6BBE}" destId="{3EEB3341-097E-4318-B719-723E5DF3EEED}" srcOrd="0" destOrd="0" presId="urn:microsoft.com/office/officeart/2005/8/layout/chevron1"/>
    <dgm:cxn modelId="{AB4D69F7-F258-42DC-85CA-978629DFF25D}" type="presParOf" srcId="{01902A62-73A1-4204-9ABF-A5D1ADBD6BBE}" destId="{ADCC9F99-B95B-4D78-81D5-16625F1996BE}" srcOrd="1" destOrd="0" presId="urn:microsoft.com/office/officeart/2005/8/layout/chevron1"/>
    <dgm:cxn modelId="{74B3DE2A-405A-433A-ACAD-5617D6EC19FE}" type="presParOf" srcId="{01902A62-73A1-4204-9ABF-A5D1ADBD6BBE}" destId="{3FA9658D-061C-47C1-8ABF-E7696ED0E607}" srcOrd="2" destOrd="0" presId="urn:microsoft.com/office/officeart/2005/8/layout/chevron1"/>
    <dgm:cxn modelId="{2BCBD3CE-E082-40C0-B67E-AB703F828CFD}" type="presParOf" srcId="{01902A62-73A1-4204-9ABF-A5D1ADBD6BBE}" destId="{1F2578CE-CA1D-42B1-B087-57C5BF50C2B5}" srcOrd="3" destOrd="0" presId="urn:microsoft.com/office/officeart/2005/8/layout/chevron1"/>
    <dgm:cxn modelId="{F2ABDF58-F896-4692-A95A-EF1A9A5EC9BF}" type="presParOf" srcId="{01902A62-73A1-4204-9ABF-A5D1ADBD6BBE}" destId="{1466E0D4-1FCF-48AB-9581-0430D293B8A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B058CA-39DB-4BD8-956D-5347943DBD8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F57B75C0-A2FD-4997-A71D-14FC536266F5}">
      <dgm:prSet phldrT="[Text]"/>
      <dgm:spPr/>
      <dgm:t>
        <a:bodyPr/>
        <a:lstStyle/>
        <a:p>
          <a:r>
            <a:rPr lang="en-US" dirty="0" smtClean="0"/>
            <a:t>BLAST</a:t>
          </a:r>
          <a:endParaRPr lang="en-US" dirty="0"/>
        </a:p>
      </dgm:t>
    </dgm:pt>
    <dgm:pt modelId="{876A3996-5252-4B48-A7DF-0D1831F526C5}" type="parTrans" cxnId="{8BD702C7-2493-4A34-A83C-BC08DD1AD2BF}">
      <dgm:prSet/>
      <dgm:spPr/>
      <dgm:t>
        <a:bodyPr/>
        <a:lstStyle/>
        <a:p>
          <a:endParaRPr lang="en-US"/>
        </a:p>
      </dgm:t>
    </dgm:pt>
    <dgm:pt modelId="{F6909E89-DD69-4767-91AC-07197E28FDFB}" type="sibTrans" cxnId="{8BD702C7-2493-4A34-A83C-BC08DD1AD2BF}">
      <dgm:prSet/>
      <dgm:spPr/>
      <dgm:t>
        <a:bodyPr/>
        <a:lstStyle/>
        <a:p>
          <a:endParaRPr lang="en-US"/>
        </a:p>
      </dgm:t>
    </dgm:pt>
    <dgm:pt modelId="{D633BF93-9593-4AF2-A75D-4E1C00A936AF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CRISPR/Cas9</a:t>
          </a:r>
          <a:endParaRPr lang="en-US" dirty="0"/>
        </a:p>
      </dgm:t>
    </dgm:pt>
    <dgm:pt modelId="{63FDBEFC-20EB-4457-BC96-B92C55201D3C}" type="parTrans" cxnId="{45C5DADA-D679-4869-8826-91B54918FFE9}">
      <dgm:prSet/>
      <dgm:spPr/>
      <dgm:t>
        <a:bodyPr/>
        <a:lstStyle/>
        <a:p>
          <a:endParaRPr lang="en-US"/>
        </a:p>
      </dgm:t>
    </dgm:pt>
    <dgm:pt modelId="{8DC28751-ED6A-4FCB-A6A1-1D10C1BCB128}" type="sibTrans" cxnId="{45C5DADA-D679-4869-8826-91B54918FFE9}">
      <dgm:prSet/>
      <dgm:spPr/>
      <dgm:t>
        <a:bodyPr/>
        <a:lstStyle/>
        <a:p>
          <a:endParaRPr lang="en-US"/>
        </a:p>
      </dgm:t>
    </dgm:pt>
    <dgm:pt modelId="{38270A2C-EB5A-4BDD-8E63-7D137EBD8431}">
      <dgm:prSet phldrT="[Text]"/>
      <dgm:spPr/>
      <dgm:t>
        <a:bodyPr/>
        <a:lstStyle/>
        <a:p>
          <a:r>
            <a:rPr lang="en-US" dirty="0" smtClean="0"/>
            <a:t>MSA</a:t>
          </a:r>
          <a:endParaRPr lang="en-US" dirty="0"/>
        </a:p>
      </dgm:t>
    </dgm:pt>
    <dgm:pt modelId="{1637ADB5-773B-478F-B832-BF5A75F0ED2D}" type="sibTrans" cxnId="{248DDB05-8476-4F4D-A188-AEFBB707AFFF}">
      <dgm:prSet/>
      <dgm:spPr/>
      <dgm:t>
        <a:bodyPr/>
        <a:lstStyle/>
        <a:p>
          <a:endParaRPr lang="en-US"/>
        </a:p>
      </dgm:t>
    </dgm:pt>
    <dgm:pt modelId="{C321FDF3-E94C-4F8C-B820-9C901FDC1F90}" type="parTrans" cxnId="{248DDB05-8476-4F4D-A188-AEFBB707AFFF}">
      <dgm:prSet/>
      <dgm:spPr/>
      <dgm:t>
        <a:bodyPr/>
        <a:lstStyle/>
        <a:p>
          <a:endParaRPr lang="en-US"/>
        </a:p>
      </dgm:t>
    </dgm:pt>
    <dgm:pt modelId="{01902A62-73A1-4204-9ABF-A5D1ADBD6BBE}" type="pres">
      <dgm:prSet presAssocID="{B2B058CA-39DB-4BD8-956D-5347943DBD85}" presName="Name0" presStyleCnt="0">
        <dgm:presLayoutVars>
          <dgm:dir/>
          <dgm:animLvl val="lvl"/>
          <dgm:resizeHandles val="exact"/>
        </dgm:presLayoutVars>
      </dgm:prSet>
      <dgm:spPr/>
    </dgm:pt>
    <dgm:pt modelId="{3EEB3341-097E-4318-B719-723E5DF3EEED}" type="pres">
      <dgm:prSet presAssocID="{F57B75C0-A2FD-4997-A71D-14FC536266F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C9F99-B95B-4D78-81D5-16625F1996BE}" type="pres">
      <dgm:prSet presAssocID="{F6909E89-DD69-4767-91AC-07197E28FDFB}" presName="parTxOnlySpace" presStyleCnt="0"/>
      <dgm:spPr/>
    </dgm:pt>
    <dgm:pt modelId="{3FA9658D-061C-47C1-8ABF-E7696ED0E607}" type="pres">
      <dgm:prSet presAssocID="{38270A2C-EB5A-4BDD-8E63-7D137EBD8431}" presName="parTxOnly" presStyleLbl="node1" presStyleIdx="1" presStyleCnt="3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578CE-CA1D-42B1-B087-57C5BF50C2B5}" type="pres">
      <dgm:prSet presAssocID="{1637ADB5-773B-478F-B832-BF5A75F0ED2D}" presName="parTxOnlySpace" presStyleCnt="0"/>
      <dgm:spPr/>
    </dgm:pt>
    <dgm:pt modelId="{1466E0D4-1FCF-48AB-9581-0430D293B8AB}" type="pres">
      <dgm:prSet presAssocID="{D633BF93-9593-4AF2-A75D-4E1C00A936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934A47-1708-4069-AEC3-C62C35E05D13}" type="presOf" srcId="{38270A2C-EB5A-4BDD-8E63-7D137EBD8431}" destId="{3FA9658D-061C-47C1-8ABF-E7696ED0E607}" srcOrd="0" destOrd="0" presId="urn:microsoft.com/office/officeart/2005/8/layout/chevron1"/>
    <dgm:cxn modelId="{565F7761-FAEA-42C7-9258-DF2D7CE3F419}" type="presOf" srcId="{D633BF93-9593-4AF2-A75D-4E1C00A936AF}" destId="{1466E0D4-1FCF-48AB-9581-0430D293B8AB}" srcOrd="0" destOrd="0" presId="urn:microsoft.com/office/officeart/2005/8/layout/chevron1"/>
    <dgm:cxn modelId="{1FDD2A44-41D6-46FA-BAB9-7DCAA2A3A36B}" type="presOf" srcId="{F57B75C0-A2FD-4997-A71D-14FC536266F5}" destId="{3EEB3341-097E-4318-B719-723E5DF3EEED}" srcOrd="0" destOrd="0" presId="urn:microsoft.com/office/officeart/2005/8/layout/chevron1"/>
    <dgm:cxn modelId="{8BD702C7-2493-4A34-A83C-BC08DD1AD2BF}" srcId="{B2B058CA-39DB-4BD8-956D-5347943DBD85}" destId="{F57B75C0-A2FD-4997-A71D-14FC536266F5}" srcOrd="0" destOrd="0" parTransId="{876A3996-5252-4B48-A7DF-0D1831F526C5}" sibTransId="{F6909E89-DD69-4767-91AC-07197E28FDFB}"/>
    <dgm:cxn modelId="{C86FAAA1-2BEB-4E66-9293-2C81F0AC173B}" type="presOf" srcId="{B2B058CA-39DB-4BD8-956D-5347943DBD85}" destId="{01902A62-73A1-4204-9ABF-A5D1ADBD6BBE}" srcOrd="0" destOrd="0" presId="urn:microsoft.com/office/officeart/2005/8/layout/chevron1"/>
    <dgm:cxn modelId="{45C5DADA-D679-4869-8826-91B54918FFE9}" srcId="{B2B058CA-39DB-4BD8-956D-5347943DBD85}" destId="{D633BF93-9593-4AF2-A75D-4E1C00A936AF}" srcOrd="2" destOrd="0" parTransId="{63FDBEFC-20EB-4457-BC96-B92C55201D3C}" sibTransId="{8DC28751-ED6A-4FCB-A6A1-1D10C1BCB128}"/>
    <dgm:cxn modelId="{248DDB05-8476-4F4D-A188-AEFBB707AFFF}" srcId="{B2B058CA-39DB-4BD8-956D-5347943DBD85}" destId="{38270A2C-EB5A-4BDD-8E63-7D137EBD8431}" srcOrd="1" destOrd="0" parTransId="{C321FDF3-E94C-4F8C-B820-9C901FDC1F90}" sibTransId="{1637ADB5-773B-478F-B832-BF5A75F0ED2D}"/>
    <dgm:cxn modelId="{A41C666B-6DEF-4692-BF86-A94D30118A07}" type="presParOf" srcId="{01902A62-73A1-4204-9ABF-A5D1ADBD6BBE}" destId="{3EEB3341-097E-4318-B719-723E5DF3EEED}" srcOrd="0" destOrd="0" presId="urn:microsoft.com/office/officeart/2005/8/layout/chevron1"/>
    <dgm:cxn modelId="{733062F2-03FA-4E7B-8A99-B64CD3D27204}" type="presParOf" srcId="{01902A62-73A1-4204-9ABF-A5D1ADBD6BBE}" destId="{ADCC9F99-B95B-4D78-81D5-16625F1996BE}" srcOrd="1" destOrd="0" presId="urn:microsoft.com/office/officeart/2005/8/layout/chevron1"/>
    <dgm:cxn modelId="{294AEA1E-9BCD-4016-98A9-82B68AF9D306}" type="presParOf" srcId="{01902A62-73A1-4204-9ABF-A5D1ADBD6BBE}" destId="{3FA9658D-061C-47C1-8ABF-E7696ED0E607}" srcOrd="2" destOrd="0" presId="urn:microsoft.com/office/officeart/2005/8/layout/chevron1"/>
    <dgm:cxn modelId="{B38B1724-FE2B-479E-9BEE-9F918A4A8A5B}" type="presParOf" srcId="{01902A62-73A1-4204-9ABF-A5D1ADBD6BBE}" destId="{1F2578CE-CA1D-42B1-B087-57C5BF50C2B5}" srcOrd="3" destOrd="0" presId="urn:microsoft.com/office/officeart/2005/8/layout/chevron1"/>
    <dgm:cxn modelId="{A5417B31-9444-4F91-8AF0-AE2ED461B9E4}" type="presParOf" srcId="{01902A62-73A1-4204-9ABF-A5D1ADBD6BBE}" destId="{1466E0D4-1FCF-48AB-9581-0430D293B8A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B058CA-39DB-4BD8-956D-5347943DBD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7B75C0-A2FD-4997-A71D-14FC536266F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BLAST</a:t>
          </a:r>
          <a:endParaRPr lang="en-US" dirty="0"/>
        </a:p>
      </dgm:t>
    </dgm:pt>
    <dgm:pt modelId="{876A3996-5252-4B48-A7DF-0D1831F526C5}" type="parTrans" cxnId="{8BD702C7-2493-4A34-A83C-BC08DD1AD2BF}">
      <dgm:prSet/>
      <dgm:spPr/>
      <dgm:t>
        <a:bodyPr/>
        <a:lstStyle/>
        <a:p>
          <a:endParaRPr lang="en-US"/>
        </a:p>
      </dgm:t>
    </dgm:pt>
    <dgm:pt modelId="{F6909E89-DD69-4767-91AC-07197E28FDFB}" type="sibTrans" cxnId="{8BD702C7-2493-4A34-A83C-BC08DD1AD2BF}">
      <dgm:prSet/>
      <dgm:spPr/>
      <dgm:t>
        <a:bodyPr/>
        <a:lstStyle/>
        <a:p>
          <a:endParaRPr lang="en-US"/>
        </a:p>
      </dgm:t>
    </dgm:pt>
    <dgm:pt modelId="{38270A2C-EB5A-4BDD-8E63-7D137EBD843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MSA</a:t>
          </a:r>
          <a:endParaRPr lang="en-US" dirty="0"/>
        </a:p>
      </dgm:t>
    </dgm:pt>
    <dgm:pt modelId="{C321FDF3-E94C-4F8C-B820-9C901FDC1F90}" type="parTrans" cxnId="{248DDB05-8476-4F4D-A188-AEFBB707AFFF}">
      <dgm:prSet/>
      <dgm:spPr/>
      <dgm:t>
        <a:bodyPr/>
        <a:lstStyle/>
        <a:p>
          <a:endParaRPr lang="en-US"/>
        </a:p>
      </dgm:t>
    </dgm:pt>
    <dgm:pt modelId="{1637ADB5-773B-478F-B832-BF5A75F0ED2D}" type="sibTrans" cxnId="{248DDB05-8476-4F4D-A188-AEFBB707AFFF}">
      <dgm:prSet/>
      <dgm:spPr/>
      <dgm:t>
        <a:bodyPr/>
        <a:lstStyle/>
        <a:p>
          <a:endParaRPr lang="en-US"/>
        </a:p>
      </dgm:t>
    </dgm:pt>
    <dgm:pt modelId="{D633BF93-9593-4AF2-A75D-4E1C00A936AF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CRISPR/Cas9</a:t>
          </a:r>
          <a:endParaRPr lang="en-US" dirty="0"/>
        </a:p>
      </dgm:t>
    </dgm:pt>
    <dgm:pt modelId="{63FDBEFC-20EB-4457-BC96-B92C55201D3C}" type="parTrans" cxnId="{45C5DADA-D679-4869-8826-91B54918FFE9}">
      <dgm:prSet/>
      <dgm:spPr/>
      <dgm:t>
        <a:bodyPr/>
        <a:lstStyle/>
        <a:p>
          <a:endParaRPr lang="en-US"/>
        </a:p>
      </dgm:t>
    </dgm:pt>
    <dgm:pt modelId="{8DC28751-ED6A-4FCB-A6A1-1D10C1BCB128}" type="sibTrans" cxnId="{45C5DADA-D679-4869-8826-91B54918FFE9}">
      <dgm:prSet/>
      <dgm:spPr/>
      <dgm:t>
        <a:bodyPr/>
        <a:lstStyle/>
        <a:p>
          <a:endParaRPr lang="en-US"/>
        </a:p>
      </dgm:t>
    </dgm:pt>
    <dgm:pt modelId="{01902A62-73A1-4204-9ABF-A5D1ADBD6BBE}" type="pres">
      <dgm:prSet presAssocID="{B2B058CA-39DB-4BD8-956D-5347943DBD85}" presName="Name0" presStyleCnt="0">
        <dgm:presLayoutVars>
          <dgm:dir/>
          <dgm:animLvl val="lvl"/>
          <dgm:resizeHandles val="exact"/>
        </dgm:presLayoutVars>
      </dgm:prSet>
      <dgm:spPr/>
    </dgm:pt>
    <dgm:pt modelId="{3EEB3341-097E-4318-B719-723E5DF3EEED}" type="pres">
      <dgm:prSet presAssocID="{F57B75C0-A2FD-4997-A71D-14FC536266F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C9F99-B95B-4D78-81D5-16625F1996BE}" type="pres">
      <dgm:prSet presAssocID="{F6909E89-DD69-4767-91AC-07197E28FDFB}" presName="parTxOnlySpace" presStyleCnt="0"/>
      <dgm:spPr/>
    </dgm:pt>
    <dgm:pt modelId="{3FA9658D-061C-47C1-8ABF-E7696ED0E607}" type="pres">
      <dgm:prSet presAssocID="{38270A2C-EB5A-4BDD-8E63-7D137EBD8431}" presName="parTxOnly" presStyleLbl="node1" presStyleIdx="1" presStyleCnt="3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578CE-CA1D-42B1-B087-57C5BF50C2B5}" type="pres">
      <dgm:prSet presAssocID="{1637ADB5-773B-478F-B832-BF5A75F0ED2D}" presName="parTxOnlySpace" presStyleCnt="0"/>
      <dgm:spPr/>
    </dgm:pt>
    <dgm:pt modelId="{1466E0D4-1FCF-48AB-9581-0430D293B8AB}" type="pres">
      <dgm:prSet presAssocID="{D633BF93-9593-4AF2-A75D-4E1C00A936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4EA0CF-E394-4131-8DC6-7E1C0A25F81C}" type="presOf" srcId="{B2B058CA-39DB-4BD8-956D-5347943DBD85}" destId="{01902A62-73A1-4204-9ABF-A5D1ADBD6BBE}" srcOrd="0" destOrd="0" presId="urn:microsoft.com/office/officeart/2005/8/layout/chevron1"/>
    <dgm:cxn modelId="{248DDB05-8476-4F4D-A188-AEFBB707AFFF}" srcId="{B2B058CA-39DB-4BD8-956D-5347943DBD85}" destId="{38270A2C-EB5A-4BDD-8E63-7D137EBD8431}" srcOrd="1" destOrd="0" parTransId="{C321FDF3-E94C-4F8C-B820-9C901FDC1F90}" sibTransId="{1637ADB5-773B-478F-B832-BF5A75F0ED2D}"/>
    <dgm:cxn modelId="{4751F11E-1AE9-45D8-B60C-672D494E2CD9}" type="presOf" srcId="{D633BF93-9593-4AF2-A75D-4E1C00A936AF}" destId="{1466E0D4-1FCF-48AB-9581-0430D293B8AB}" srcOrd="0" destOrd="0" presId="urn:microsoft.com/office/officeart/2005/8/layout/chevron1"/>
    <dgm:cxn modelId="{F2EFB77E-C80D-4673-98EA-401942AFA45B}" type="presOf" srcId="{F57B75C0-A2FD-4997-A71D-14FC536266F5}" destId="{3EEB3341-097E-4318-B719-723E5DF3EEED}" srcOrd="0" destOrd="0" presId="urn:microsoft.com/office/officeart/2005/8/layout/chevron1"/>
    <dgm:cxn modelId="{9B76F9F2-B914-436C-ACD8-79287731DC26}" type="presOf" srcId="{38270A2C-EB5A-4BDD-8E63-7D137EBD8431}" destId="{3FA9658D-061C-47C1-8ABF-E7696ED0E607}" srcOrd="0" destOrd="0" presId="urn:microsoft.com/office/officeart/2005/8/layout/chevron1"/>
    <dgm:cxn modelId="{45C5DADA-D679-4869-8826-91B54918FFE9}" srcId="{B2B058CA-39DB-4BD8-956D-5347943DBD85}" destId="{D633BF93-9593-4AF2-A75D-4E1C00A936AF}" srcOrd="2" destOrd="0" parTransId="{63FDBEFC-20EB-4457-BC96-B92C55201D3C}" sibTransId="{8DC28751-ED6A-4FCB-A6A1-1D10C1BCB128}"/>
    <dgm:cxn modelId="{8BD702C7-2493-4A34-A83C-BC08DD1AD2BF}" srcId="{B2B058CA-39DB-4BD8-956D-5347943DBD85}" destId="{F57B75C0-A2FD-4997-A71D-14FC536266F5}" srcOrd="0" destOrd="0" parTransId="{876A3996-5252-4B48-A7DF-0D1831F526C5}" sibTransId="{F6909E89-DD69-4767-91AC-07197E28FDFB}"/>
    <dgm:cxn modelId="{04E95C84-7E94-4E3F-A3E2-8F289541F1C1}" type="presParOf" srcId="{01902A62-73A1-4204-9ABF-A5D1ADBD6BBE}" destId="{3EEB3341-097E-4318-B719-723E5DF3EEED}" srcOrd="0" destOrd="0" presId="urn:microsoft.com/office/officeart/2005/8/layout/chevron1"/>
    <dgm:cxn modelId="{5D56BA84-24B8-471E-9C9E-62B131CAE6C8}" type="presParOf" srcId="{01902A62-73A1-4204-9ABF-A5D1ADBD6BBE}" destId="{ADCC9F99-B95B-4D78-81D5-16625F1996BE}" srcOrd="1" destOrd="0" presId="urn:microsoft.com/office/officeart/2005/8/layout/chevron1"/>
    <dgm:cxn modelId="{64576D90-7AE6-4A16-8405-0DAE5202467D}" type="presParOf" srcId="{01902A62-73A1-4204-9ABF-A5D1ADBD6BBE}" destId="{3FA9658D-061C-47C1-8ABF-E7696ED0E607}" srcOrd="2" destOrd="0" presId="urn:microsoft.com/office/officeart/2005/8/layout/chevron1"/>
    <dgm:cxn modelId="{AEDA4C87-25F7-4BE3-A5F2-42B4AEC58FD6}" type="presParOf" srcId="{01902A62-73A1-4204-9ABF-A5D1ADBD6BBE}" destId="{1F2578CE-CA1D-42B1-B087-57C5BF50C2B5}" srcOrd="3" destOrd="0" presId="urn:microsoft.com/office/officeart/2005/8/layout/chevron1"/>
    <dgm:cxn modelId="{8BA8D76E-3461-4D24-B1A0-C83B2AC673CB}" type="presParOf" srcId="{01902A62-73A1-4204-9ABF-A5D1ADBD6BBE}" destId="{1466E0D4-1FCF-48AB-9581-0430D293B8A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B058CA-39DB-4BD8-956D-5347943DBD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7B75C0-A2FD-4997-A71D-14FC536266F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BLAST</a:t>
          </a:r>
          <a:endParaRPr lang="en-US" dirty="0"/>
        </a:p>
      </dgm:t>
    </dgm:pt>
    <dgm:pt modelId="{876A3996-5252-4B48-A7DF-0D1831F526C5}" type="parTrans" cxnId="{8BD702C7-2493-4A34-A83C-BC08DD1AD2BF}">
      <dgm:prSet/>
      <dgm:spPr/>
      <dgm:t>
        <a:bodyPr/>
        <a:lstStyle/>
        <a:p>
          <a:endParaRPr lang="en-US"/>
        </a:p>
      </dgm:t>
    </dgm:pt>
    <dgm:pt modelId="{F6909E89-DD69-4767-91AC-07197E28FDFB}" type="sibTrans" cxnId="{8BD702C7-2493-4A34-A83C-BC08DD1AD2BF}">
      <dgm:prSet/>
      <dgm:spPr/>
      <dgm:t>
        <a:bodyPr/>
        <a:lstStyle/>
        <a:p>
          <a:endParaRPr lang="en-US"/>
        </a:p>
      </dgm:t>
    </dgm:pt>
    <dgm:pt modelId="{38270A2C-EB5A-4BDD-8E63-7D137EBD843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MSA</a:t>
          </a:r>
          <a:endParaRPr lang="en-US" dirty="0"/>
        </a:p>
      </dgm:t>
    </dgm:pt>
    <dgm:pt modelId="{C321FDF3-E94C-4F8C-B820-9C901FDC1F90}" type="parTrans" cxnId="{248DDB05-8476-4F4D-A188-AEFBB707AFFF}">
      <dgm:prSet/>
      <dgm:spPr/>
      <dgm:t>
        <a:bodyPr/>
        <a:lstStyle/>
        <a:p>
          <a:endParaRPr lang="en-US"/>
        </a:p>
      </dgm:t>
    </dgm:pt>
    <dgm:pt modelId="{1637ADB5-773B-478F-B832-BF5A75F0ED2D}" type="sibTrans" cxnId="{248DDB05-8476-4F4D-A188-AEFBB707AFFF}">
      <dgm:prSet/>
      <dgm:spPr/>
      <dgm:t>
        <a:bodyPr/>
        <a:lstStyle/>
        <a:p>
          <a:endParaRPr lang="en-US"/>
        </a:p>
      </dgm:t>
    </dgm:pt>
    <dgm:pt modelId="{D633BF93-9593-4AF2-A75D-4E1C00A936A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CRISPR/Cas9</a:t>
          </a:r>
          <a:endParaRPr lang="en-US" dirty="0"/>
        </a:p>
      </dgm:t>
    </dgm:pt>
    <dgm:pt modelId="{63FDBEFC-20EB-4457-BC96-B92C55201D3C}" type="parTrans" cxnId="{45C5DADA-D679-4869-8826-91B54918FFE9}">
      <dgm:prSet/>
      <dgm:spPr/>
      <dgm:t>
        <a:bodyPr/>
        <a:lstStyle/>
        <a:p>
          <a:endParaRPr lang="en-US"/>
        </a:p>
      </dgm:t>
    </dgm:pt>
    <dgm:pt modelId="{8DC28751-ED6A-4FCB-A6A1-1D10C1BCB128}" type="sibTrans" cxnId="{45C5DADA-D679-4869-8826-91B54918FFE9}">
      <dgm:prSet/>
      <dgm:spPr/>
      <dgm:t>
        <a:bodyPr/>
        <a:lstStyle/>
        <a:p>
          <a:endParaRPr lang="en-US"/>
        </a:p>
      </dgm:t>
    </dgm:pt>
    <dgm:pt modelId="{01902A62-73A1-4204-9ABF-A5D1ADBD6BBE}" type="pres">
      <dgm:prSet presAssocID="{B2B058CA-39DB-4BD8-956D-5347943DBD85}" presName="Name0" presStyleCnt="0">
        <dgm:presLayoutVars>
          <dgm:dir/>
          <dgm:animLvl val="lvl"/>
          <dgm:resizeHandles val="exact"/>
        </dgm:presLayoutVars>
      </dgm:prSet>
      <dgm:spPr/>
    </dgm:pt>
    <dgm:pt modelId="{3EEB3341-097E-4318-B719-723E5DF3EEED}" type="pres">
      <dgm:prSet presAssocID="{F57B75C0-A2FD-4997-A71D-14FC536266F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C9F99-B95B-4D78-81D5-16625F1996BE}" type="pres">
      <dgm:prSet presAssocID="{F6909E89-DD69-4767-91AC-07197E28FDFB}" presName="parTxOnlySpace" presStyleCnt="0"/>
      <dgm:spPr/>
    </dgm:pt>
    <dgm:pt modelId="{3FA9658D-061C-47C1-8ABF-E7696ED0E607}" type="pres">
      <dgm:prSet presAssocID="{38270A2C-EB5A-4BDD-8E63-7D137EBD8431}" presName="parTxOnly" presStyleLbl="node1" presStyleIdx="1" presStyleCnt="3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578CE-CA1D-42B1-B087-57C5BF50C2B5}" type="pres">
      <dgm:prSet presAssocID="{1637ADB5-773B-478F-B832-BF5A75F0ED2D}" presName="parTxOnlySpace" presStyleCnt="0"/>
      <dgm:spPr/>
    </dgm:pt>
    <dgm:pt modelId="{1466E0D4-1FCF-48AB-9581-0430D293B8AB}" type="pres">
      <dgm:prSet presAssocID="{D633BF93-9593-4AF2-A75D-4E1C00A936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C5DADA-D679-4869-8826-91B54918FFE9}" srcId="{B2B058CA-39DB-4BD8-956D-5347943DBD85}" destId="{D633BF93-9593-4AF2-A75D-4E1C00A936AF}" srcOrd="2" destOrd="0" parTransId="{63FDBEFC-20EB-4457-BC96-B92C55201D3C}" sibTransId="{8DC28751-ED6A-4FCB-A6A1-1D10C1BCB128}"/>
    <dgm:cxn modelId="{AF30EC21-595E-402D-9E11-ABE8F3595CBE}" type="presOf" srcId="{D633BF93-9593-4AF2-A75D-4E1C00A936AF}" destId="{1466E0D4-1FCF-48AB-9581-0430D293B8AB}" srcOrd="0" destOrd="0" presId="urn:microsoft.com/office/officeart/2005/8/layout/chevron1"/>
    <dgm:cxn modelId="{0E6D0B34-7DAF-46FE-B4B2-D44DCB54C66A}" type="presOf" srcId="{B2B058CA-39DB-4BD8-956D-5347943DBD85}" destId="{01902A62-73A1-4204-9ABF-A5D1ADBD6BBE}" srcOrd="0" destOrd="0" presId="urn:microsoft.com/office/officeart/2005/8/layout/chevron1"/>
    <dgm:cxn modelId="{E81C90B9-8CC2-4AFB-B20C-BDBB2273196F}" type="presOf" srcId="{F57B75C0-A2FD-4997-A71D-14FC536266F5}" destId="{3EEB3341-097E-4318-B719-723E5DF3EEED}" srcOrd="0" destOrd="0" presId="urn:microsoft.com/office/officeart/2005/8/layout/chevron1"/>
    <dgm:cxn modelId="{8BD702C7-2493-4A34-A83C-BC08DD1AD2BF}" srcId="{B2B058CA-39DB-4BD8-956D-5347943DBD85}" destId="{F57B75C0-A2FD-4997-A71D-14FC536266F5}" srcOrd="0" destOrd="0" parTransId="{876A3996-5252-4B48-A7DF-0D1831F526C5}" sibTransId="{F6909E89-DD69-4767-91AC-07197E28FDFB}"/>
    <dgm:cxn modelId="{B5A6C8D4-2E5F-4E66-BC6A-68D36B2E798B}" type="presOf" srcId="{38270A2C-EB5A-4BDD-8E63-7D137EBD8431}" destId="{3FA9658D-061C-47C1-8ABF-E7696ED0E607}" srcOrd="0" destOrd="0" presId="urn:microsoft.com/office/officeart/2005/8/layout/chevron1"/>
    <dgm:cxn modelId="{248DDB05-8476-4F4D-A188-AEFBB707AFFF}" srcId="{B2B058CA-39DB-4BD8-956D-5347943DBD85}" destId="{38270A2C-EB5A-4BDD-8E63-7D137EBD8431}" srcOrd="1" destOrd="0" parTransId="{C321FDF3-E94C-4F8C-B820-9C901FDC1F90}" sibTransId="{1637ADB5-773B-478F-B832-BF5A75F0ED2D}"/>
    <dgm:cxn modelId="{7E41E8D1-0776-4819-B117-0100CC15E54B}" type="presParOf" srcId="{01902A62-73A1-4204-9ABF-A5D1ADBD6BBE}" destId="{3EEB3341-097E-4318-B719-723E5DF3EEED}" srcOrd="0" destOrd="0" presId="urn:microsoft.com/office/officeart/2005/8/layout/chevron1"/>
    <dgm:cxn modelId="{A6FE62E7-757F-4821-B57B-BCAA3A5637D4}" type="presParOf" srcId="{01902A62-73A1-4204-9ABF-A5D1ADBD6BBE}" destId="{ADCC9F99-B95B-4D78-81D5-16625F1996BE}" srcOrd="1" destOrd="0" presId="urn:microsoft.com/office/officeart/2005/8/layout/chevron1"/>
    <dgm:cxn modelId="{222D967D-2E64-4F86-BFBB-E12D1D360CA2}" type="presParOf" srcId="{01902A62-73A1-4204-9ABF-A5D1ADBD6BBE}" destId="{3FA9658D-061C-47C1-8ABF-E7696ED0E607}" srcOrd="2" destOrd="0" presId="urn:microsoft.com/office/officeart/2005/8/layout/chevron1"/>
    <dgm:cxn modelId="{72376959-34E8-4900-96A8-9CAAAB5FACF1}" type="presParOf" srcId="{01902A62-73A1-4204-9ABF-A5D1ADBD6BBE}" destId="{1F2578CE-CA1D-42B1-B087-57C5BF50C2B5}" srcOrd="3" destOrd="0" presId="urn:microsoft.com/office/officeart/2005/8/layout/chevron1"/>
    <dgm:cxn modelId="{575B2F02-3490-4B0B-BAB1-7B9185EFFC20}" type="presParOf" srcId="{01902A62-73A1-4204-9ABF-A5D1ADBD6BBE}" destId="{1466E0D4-1FCF-48AB-9581-0430D293B8A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B058CA-39DB-4BD8-956D-5347943DBD8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F57B75C0-A2FD-4997-A71D-14FC536266F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RNA-</a:t>
          </a:r>
          <a:r>
            <a:rPr lang="en-US" dirty="0" err="1" smtClean="0"/>
            <a:t>seq</a:t>
          </a:r>
          <a:endParaRPr lang="en-US" dirty="0"/>
        </a:p>
      </dgm:t>
    </dgm:pt>
    <dgm:pt modelId="{876A3996-5252-4B48-A7DF-0D1831F526C5}" type="parTrans" cxnId="{8BD702C7-2493-4A34-A83C-BC08DD1AD2BF}">
      <dgm:prSet/>
      <dgm:spPr/>
      <dgm:t>
        <a:bodyPr/>
        <a:lstStyle/>
        <a:p>
          <a:endParaRPr lang="en-US"/>
        </a:p>
      </dgm:t>
    </dgm:pt>
    <dgm:pt modelId="{F6909E89-DD69-4767-91AC-07197E28FDFB}" type="sibTrans" cxnId="{8BD702C7-2493-4A34-A83C-BC08DD1AD2BF}">
      <dgm:prSet/>
      <dgm:spPr/>
      <dgm:t>
        <a:bodyPr/>
        <a:lstStyle/>
        <a:p>
          <a:endParaRPr lang="en-US"/>
        </a:p>
      </dgm:t>
    </dgm:pt>
    <dgm:pt modelId="{D633BF93-9593-4AF2-A75D-4E1C00A936AF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Gene Ontology</a:t>
          </a:r>
          <a:endParaRPr lang="en-US" dirty="0"/>
        </a:p>
      </dgm:t>
    </dgm:pt>
    <dgm:pt modelId="{63FDBEFC-20EB-4457-BC96-B92C55201D3C}" type="parTrans" cxnId="{45C5DADA-D679-4869-8826-91B54918FFE9}">
      <dgm:prSet/>
      <dgm:spPr/>
      <dgm:t>
        <a:bodyPr/>
        <a:lstStyle/>
        <a:p>
          <a:endParaRPr lang="en-US"/>
        </a:p>
      </dgm:t>
    </dgm:pt>
    <dgm:pt modelId="{8DC28751-ED6A-4FCB-A6A1-1D10C1BCB128}" type="sibTrans" cxnId="{45C5DADA-D679-4869-8826-91B54918FFE9}">
      <dgm:prSet/>
      <dgm:spPr/>
      <dgm:t>
        <a:bodyPr/>
        <a:lstStyle/>
        <a:p>
          <a:endParaRPr lang="en-US"/>
        </a:p>
      </dgm:t>
    </dgm:pt>
    <dgm:pt modelId="{0F637503-6B43-46BD-A586-999D6A67448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CRISPR/Cas9</a:t>
          </a:r>
          <a:endParaRPr lang="en-US" dirty="0"/>
        </a:p>
      </dgm:t>
    </dgm:pt>
    <dgm:pt modelId="{1ACBA79A-0C30-4577-80FD-3A8EBB982E2F}" type="parTrans" cxnId="{23E176EB-5717-4CF3-ADC6-340AEECEA77E}">
      <dgm:prSet/>
      <dgm:spPr/>
      <dgm:t>
        <a:bodyPr/>
        <a:lstStyle/>
        <a:p>
          <a:endParaRPr lang="en-US"/>
        </a:p>
      </dgm:t>
    </dgm:pt>
    <dgm:pt modelId="{DA5F73CD-E24F-427B-AA3C-2954B9DCFF2D}" type="sibTrans" cxnId="{23E176EB-5717-4CF3-ADC6-340AEECEA77E}">
      <dgm:prSet/>
      <dgm:spPr/>
      <dgm:t>
        <a:bodyPr/>
        <a:lstStyle/>
        <a:p>
          <a:endParaRPr lang="en-US"/>
        </a:p>
      </dgm:t>
    </dgm:pt>
    <dgm:pt modelId="{01902A62-73A1-4204-9ABF-A5D1ADBD6BBE}" type="pres">
      <dgm:prSet presAssocID="{B2B058CA-39DB-4BD8-956D-5347943DBD85}" presName="Name0" presStyleCnt="0">
        <dgm:presLayoutVars>
          <dgm:dir/>
          <dgm:animLvl val="lvl"/>
          <dgm:resizeHandles val="exact"/>
        </dgm:presLayoutVars>
      </dgm:prSet>
      <dgm:spPr/>
    </dgm:pt>
    <dgm:pt modelId="{3EEB3341-097E-4318-B719-723E5DF3EEED}" type="pres">
      <dgm:prSet presAssocID="{F57B75C0-A2FD-4997-A71D-14FC536266F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C9F99-B95B-4D78-81D5-16625F1996BE}" type="pres">
      <dgm:prSet presAssocID="{F6909E89-DD69-4767-91AC-07197E28FDFB}" presName="parTxOnlySpace" presStyleCnt="0"/>
      <dgm:spPr/>
    </dgm:pt>
    <dgm:pt modelId="{1466E0D4-1FCF-48AB-9581-0430D293B8AB}" type="pres">
      <dgm:prSet presAssocID="{D633BF93-9593-4AF2-A75D-4E1C00A936A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BD5A6-5BF0-425A-942C-D39DB7AB03A7}" type="pres">
      <dgm:prSet presAssocID="{8DC28751-ED6A-4FCB-A6A1-1D10C1BCB128}" presName="parTxOnlySpace" presStyleCnt="0"/>
      <dgm:spPr/>
    </dgm:pt>
    <dgm:pt modelId="{271950B2-C5AA-4C1B-B429-AB88D6DEE41C}" type="pres">
      <dgm:prSet presAssocID="{0F637503-6B43-46BD-A586-999D6A67448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A4E9E1-1152-4DE8-94B4-7CA621210651}" type="presOf" srcId="{D633BF93-9593-4AF2-A75D-4E1C00A936AF}" destId="{1466E0D4-1FCF-48AB-9581-0430D293B8AB}" srcOrd="0" destOrd="0" presId="urn:microsoft.com/office/officeart/2005/8/layout/chevron1"/>
    <dgm:cxn modelId="{126B7208-BF5D-4854-97F8-A85F9D8521CB}" type="presOf" srcId="{0F637503-6B43-46BD-A586-999D6A674483}" destId="{271950B2-C5AA-4C1B-B429-AB88D6DEE41C}" srcOrd="0" destOrd="0" presId="urn:microsoft.com/office/officeart/2005/8/layout/chevron1"/>
    <dgm:cxn modelId="{45C5DADA-D679-4869-8826-91B54918FFE9}" srcId="{B2B058CA-39DB-4BD8-956D-5347943DBD85}" destId="{D633BF93-9593-4AF2-A75D-4E1C00A936AF}" srcOrd="1" destOrd="0" parTransId="{63FDBEFC-20EB-4457-BC96-B92C55201D3C}" sibTransId="{8DC28751-ED6A-4FCB-A6A1-1D10C1BCB128}"/>
    <dgm:cxn modelId="{A0D02289-6C6B-47C5-82C1-919D075E07DE}" type="presOf" srcId="{F57B75C0-A2FD-4997-A71D-14FC536266F5}" destId="{3EEB3341-097E-4318-B719-723E5DF3EEED}" srcOrd="0" destOrd="0" presId="urn:microsoft.com/office/officeart/2005/8/layout/chevron1"/>
    <dgm:cxn modelId="{44C6BBD0-D5E3-4CC9-85C8-EBBE9D9FC7D3}" type="presOf" srcId="{B2B058CA-39DB-4BD8-956D-5347943DBD85}" destId="{01902A62-73A1-4204-9ABF-A5D1ADBD6BBE}" srcOrd="0" destOrd="0" presId="urn:microsoft.com/office/officeart/2005/8/layout/chevron1"/>
    <dgm:cxn modelId="{8BD702C7-2493-4A34-A83C-BC08DD1AD2BF}" srcId="{B2B058CA-39DB-4BD8-956D-5347943DBD85}" destId="{F57B75C0-A2FD-4997-A71D-14FC536266F5}" srcOrd="0" destOrd="0" parTransId="{876A3996-5252-4B48-A7DF-0D1831F526C5}" sibTransId="{F6909E89-DD69-4767-91AC-07197E28FDFB}"/>
    <dgm:cxn modelId="{23E176EB-5717-4CF3-ADC6-340AEECEA77E}" srcId="{B2B058CA-39DB-4BD8-956D-5347943DBD85}" destId="{0F637503-6B43-46BD-A586-999D6A674483}" srcOrd="2" destOrd="0" parTransId="{1ACBA79A-0C30-4577-80FD-3A8EBB982E2F}" sibTransId="{DA5F73CD-E24F-427B-AA3C-2954B9DCFF2D}"/>
    <dgm:cxn modelId="{B2BB1BF1-AF88-45A3-934C-186FA01C811A}" type="presParOf" srcId="{01902A62-73A1-4204-9ABF-A5D1ADBD6BBE}" destId="{3EEB3341-097E-4318-B719-723E5DF3EEED}" srcOrd="0" destOrd="0" presId="urn:microsoft.com/office/officeart/2005/8/layout/chevron1"/>
    <dgm:cxn modelId="{E61CB964-412B-45B8-94C8-DEDF20E7BF66}" type="presParOf" srcId="{01902A62-73A1-4204-9ABF-A5D1ADBD6BBE}" destId="{ADCC9F99-B95B-4D78-81D5-16625F1996BE}" srcOrd="1" destOrd="0" presId="urn:microsoft.com/office/officeart/2005/8/layout/chevron1"/>
    <dgm:cxn modelId="{9157386A-B4CC-46A2-AD3B-0B31209BCC2B}" type="presParOf" srcId="{01902A62-73A1-4204-9ABF-A5D1ADBD6BBE}" destId="{1466E0D4-1FCF-48AB-9581-0430D293B8AB}" srcOrd="2" destOrd="0" presId="urn:microsoft.com/office/officeart/2005/8/layout/chevron1"/>
    <dgm:cxn modelId="{E5C736FD-3509-49ED-9481-61C8369FA163}" type="presParOf" srcId="{01902A62-73A1-4204-9ABF-A5D1ADBD6BBE}" destId="{96DBD5A6-5BF0-425A-942C-D39DB7AB03A7}" srcOrd="3" destOrd="0" presId="urn:microsoft.com/office/officeart/2005/8/layout/chevron1"/>
    <dgm:cxn modelId="{1A06CD25-203F-4954-BBA0-C0B0BF334CCC}" type="presParOf" srcId="{01902A62-73A1-4204-9ABF-A5D1ADBD6BBE}" destId="{271950B2-C5AA-4C1B-B429-AB88D6DEE41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B058CA-39DB-4BD8-956D-5347943DBD8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F57B75C0-A2FD-4997-A71D-14FC536266F5}">
      <dgm:prSet phldrT="[Text]"/>
      <dgm:spPr/>
      <dgm:t>
        <a:bodyPr/>
        <a:lstStyle/>
        <a:p>
          <a:r>
            <a:rPr lang="en-US" dirty="0" smtClean="0"/>
            <a:t>RNA-</a:t>
          </a:r>
          <a:r>
            <a:rPr lang="en-US" dirty="0" err="1" smtClean="0"/>
            <a:t>seq</a:t>
          </a:r>
          <a:endParaRPr lang="en-US" dirty="0"/>
        </a:p>
      </dgm:t>
    </dgm:pt>
    <dgm:pt modelId="{876A3996-5252-4B48-A7DF-0D1831F526C5}" type="parTrans" cxnId="{8BD702C7-2493-4A34-A83C-BC08DD1AD2BF}">
      <dgm:prSet/>
      <dgm:spPr/>
      <dgm:t>
        <a:bodyPr/>
        <a:lstStyle/>
        <a:p>
          <a:endParaRPr lang="en-US"/>
        </a:p>
      </dgm:t>
    </dgm:pt>
    <dgm:pt modelId="{F6909E89-DD69-4767-91AC-07197E28FDFB}" type="sibTrans" cxnId="{8BD702C7-2493-4A34-A83C-BC08DD1AD2BF}">
      <dgm:prSet/>
      <dgm:spPr/>
      <dgm:t>
        <a:bodyPr/>
        <a:lstStyle/>
        <a:p>
          <a:endParaRPr lang="en-US"/>
        </a:p>
      </dgm:t>
    </dgm:pt>
    <dgm:pt modelId="{D633BF93-9593-4AF2-A75D-4E1C00A936AF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Gene Ontology</a:t>
          </a:r>
          <a:endParaRPr lang="en-US" dirty="0"/>
        </a:p>
      </dgm:t>
    </dgm:pt>
    <dgm:pt modelId="{63FDBEFC-20EB-4457-BC96-B92C55201D3C}" type="parTrans" cxnId="{45C5DADA-D679-4869-8826-91B54918FFE9}">
      <dgm:prSet/>
      <dgm:spPr/>
      <dgm:t>
        <a:bodyPr/>
        <a:lstStyle/>
        <a:p>
          <a:endParaRPr lang="en-US"/>
        </a:p>
      </dgm:t>
    </dgm:pt>
    <dgm:pt modelId="{8DC28751-ED6A-4FCB-A6A1-1D10C1BCB128}" type="sibTrans" cxnId="{45C5DADA-D679-4869-8826-91B54918FFE9}">
      <dgm:prSet/>
      <dgm:spPr/>
      <dgm:t>
        <a:bodyPr/>
        <a:lstStyle/>
        <a:p>
          <a:endParaRPr lang="en-US"/>
        </a:p>
      </dgm:t>
    </dgm:pt>
    <dgm:pt modelId="{AD0643A1-2770-48FC-B65C-B8A638975F8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CRISPR/Cas9</a:t>
          </a:r>
          <a:endParaRPr lang="en-US" dirty="0"/>
        </a:p>
      </dgm:t>
    </dgm:pt>
    <dgm:pt modelId="{5B9CF8F5-7A6D-4C1C-A360-4AADF9A17467}" type="parTrans" cxnId="{86DEB065-59DC-41E0-9842-AAB012C1F709}">
      <dgm:prSet/>
      <dgm:spPr/>
      <dgm:t>
        <a:bodyPr/>
        <a:lstStyle/>
        <a:p>
          <a:endParaRPr lang="en-US"/>
        </a:p>
      </dgm:t>
    </dgm:pt>
    <dgm:pt modelId="{D0A666C9-F17E-4999-A2A1-AB7BA679330B}" type="sibTrans" cxnId="{86DEB065-59DC-41E0-9842-AAB012C1F709}">
      <dgm:prSet/>
      <dgm:spPr/>
      <dgm:t>
        <a:bodyPr/>
        <a:lstStyle/>
        <a:p>
          <a:endParaRPr lang="en-US"/>
        </a:p>
      </dgm:t>
    </dgm:pt>
    <dgm:pt modelId="{01902A62-73A1-4204-9ABF-A5D1ADBD6BBE}" type="pres">
      <dgm:prSet presAssocID="{B2B058CA-39DB-4BD8-956D-5347943DBD85}" presName="Name0" presStyleCnt="0">
        <dgm:presLayoutVars>
          <dgm:dir/>
          <dgm:animLvl val="lvl"/>
          <dgm:resizeHandles val="exact"/>
        </dgm:presLayoutVars>
      </dgm:prSet>
      <dgm:spPr/>
    </dgm:pt>
    <dgm:pt modelId="{3EEB3341-097E-4318-B719-723E5DF3EEED}" type="pres">
      <dgm:prSet presAssocID="{F57B75C0-A2FD-4997-A71D-14FC536266F5}" presName="parTxOnly" presStyleLbl="node1" presStyleIdx="0" presStyleCnt="3" custLinFactNeighborX="78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C9F99-B95B-4D78-81D5-16625F1996BE}" type="pres">
      <dgm:prSet presAssocID="{F6909E89-DD69-4767-91AC-07197E28FDFB}" presName="parTxOnlySpace" presStyleCnt="0"/>
      <dgm:spPr/>
    </dgm:pt>
    <dgm:pt modelId="{1466E0D4-1FCF-48AB-9581-0430D293B8AB}" type="pres">
      <dgm:prSet presAssocID="{D633BF93-9593-4AF2-A75D-4E1C00A936AF}" presName="parTxOnly" presStyleLbl="node1" presStyleIdx="1" presStyleCnt="3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5E29B-896A-49FF-9ABD-D8831A320757}" type="pres">
      <dgm:prSet presAssocID="{8DC28751-ED6A-4FCB-A6A1-1D10C1BCB128}" presName="parTxOnlySpace" presStyleCnt="0"/>
      <dgm:spPr/>
    </dgm:pt>
    <dgm:pt modelId="{2EC1E5C4-EAF4-424A-8848-0039057EFB45}" type="pres">
      <dgm:prSet presAssocID="{AD0643A1-2770-48FC-B65C-B8A638975F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D702C7-2493-4A34-A83C-BC08DD1AD2BF}" srcId="{B2B058CA-39DB-4BD8-956D-5347943DBD85}" destId="{F57B75C0-A2FD-4997-A71D-14FC536266F5}" srcOrd="0" destOrd="0" parTransId="{876A3996-5252-4B48-A7DF-0D1831F526C5}" sibTransId="{F6909E89-DD69-4767-91AC-07197E28FDFB}"/>
    <dgm:cxn modelId="{D7826750-95AE-40C7-AC15-C59A59B08BE7}" type="presOf" srcId="{F57B75C0-A2FD-4997-A71D-14FC536266F5}" destId="{3EEB3341-097E-4318-B719-723E5DF3EEED}" srcOrd="0" destOrd="0" presId="urn:microsoft.com/office/officeart/2005/8/layout/chevron1"/>
    <dgm:cxn modelId="{DC8D9D0C-078F-4953-AAD4-E4C22FFF55AA}" type="presOf" srcId="{AD0643A1-2770-48FC-B65C-B8A638975F88}" destId="{2EC1E5C4-EAF4-424A-8848-0039057EFB45}" srcOrd="0" destOrd="0" presId="urn:microsoft.com/office/officeart/2005/8/layout/chevron1"/>
    <dgm:cxn modelId="{86DEB065-59DC-41E0-9842-AAB012C1F709}" srcId="{B2B058CA-39DB-4BD8-956D-5347943DBD85}" destId="{AD0643A1-2770-48FC-B65C-B8A638975F88}" srcOrd="2" destOrd="0" parTransId="{5B9CF8F5-7A6D-4C1C-A360-4AADF9A17467}" sibTransId="{D0A666C9-F17E-4999-A2A1-AB7BA679330B}"/>
    <dgm:cxn modelId="{45C5DADA-D679-4869-8826-91B54918FFE9}" srcId="{B2B058CA-39DB-4BD8-956D-5347943DBD85}" destId="{D633BF93-9593-4AF2-A75D-4E1C00A936AF}" srcOrd="1" destOrd="0" parTransId="{63FDBEFC-20EB-4457-BC96-B92C55201D3C}" sibTransId="{8DC28751-ED6A-4FCB-A6A1-1D10C1BCB128}"/>
    <dgm:cxn modelId="{541216F7-FF19-4336-9A26-EE6591530543}" type="presOf" srcId="{D633BF93-9593-4AF2-A75D-4E1C00A936AF}" destId="{1466E0D4-1FCF-48AB-9581-0430D293B8AB}" srcOrd="0" destOrd="0" presId="urn:microsoft.com/office/officeart/2005/8/layout/chevron1"/>
    <dgm:cxn modelId="{3C8604CB-5B04-486F-9656-0651FCD08242}" type="presOf" srcId="{B2B058CA-39DB-4BD8-956D-5347943DBD85}" destId="{01902A62-73A1-4204-9ABF-A5D1ADBD6BBE}" srcOrd="0" destOrd="0" presId="urn:microsoft.com/office/officeart/2005/8/layout/chevron1"/>
    <dgm:cxn modelId="{3021392A-4248-4AFA-BD0C-A360051A108E}" type="presParOf" srcId="{01902A62-73A1-4204-9ABF-A5D1ADBD6BBE}" destId="{3EEB3341-097E-4318-B719-723E5DF3EEED}" srcOrd="0" destOrd="0" presId="urn:microsoft.com/office/officeart/2005/8/layout/chevron1"/>
    <dgm:cxn modelId="{4BCEFDD0-FD70-4249-BB24-4724FDB7BF8C}" type="presParOf" srcId="{01902A62-73A1-4204-9ABF-A5D1ADBD6BBE}" destId="{ADCC9F99-B95B-4D78-81D5-16625F1996BE}" srcOrd="1" destOrd="0" presId="urn:microsoft.com/office/officeart/2005/8/layout/chevron1"/>
    <dgm:cxn modelId="{6F9105B3-CB3D-4C8B-94D9-CC837DF6A77E}" type="presParOf" srcId="{01902A62-73A1-4204-9ABF-A5D1ADBD6BBE}" destId="{1466E0D4-1FCF-48AB-9581-0430D293B8AB}" srcOrd="2" destOrd="0" presId="urn:microsoft.com/office/officeart/2005/8/layout/chevron1"/>
    <dgm:cxn modelId="{601B5147-3E8F-41CA-BBA5-8F91BE8C488D}" type="presParOf" srcId="{01902A62-73A1-4204-9ABF-A5D1ADBD6BBE}" destId="{F915E29B-896A-49FF-9ABD-D8831A320757}" srcOrd="3" destOrd="0" presId="urn:microsoft.com/office/officeart/2005/8/layout/chevron1"/>
    <dgm:cxn modelId="{5D03A9FA-CB33-4D8F-BB7E-9BD2C6D57547}" type="presParOf" srcId="{01902A62-73A1-4204-9ABF-A5D1ADBD6BBE}" destId="{2EC1E5C4-EAF4-424A-8848-0039057EFB4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B058CA-39DB-4BD8-956D-5347943DBD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7B75C0-A2FD-4997-A71D-14FC536266F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RNA-</a:t>
          </a:r>
          <a:r>
            <a:rPr lang="en-US" dirty="0" err="1" smtClean="0"/>
            <a:t>seq</a:t>
          </a:r>
          <a:endParaRPr lang="en-US" dirty="0"/>
        </a:p>
      </dgm:t>
    </dgm:pt>
    <dgm:pt modelId="{876A3996-5252-4B48-A7DF-0D1831F526C5}" type="parTrans" cxnId="{8BD702C7-2493-4A34-A83C-BC08DD1AD2BF}">
      <dgm:prSet/>
      <dgm:spPr/>
      <dgm:t>
        <a:bodyPr/>
        <a:lstStyle/>
        <a:p>
          <a:endParaRPr lang="en-US"/>
        </a:p>
      </dgm:t>
    </dgm:pt>
    <dgm:pt modelId="{F6909E89-DD69-4767-91AC-07197E28FDFB}" type="sibTrans" cxnId="{8BD702C7-2493-4A34-A83C-BC08DD1AD2BF}">
      <dgm:prSet/>
      <dgm:spPr/>
      <dgm:t>
        <a:bodyPr/>
        <a:lstStyle/>
        <a:p>
          <a:endParaRPr lang="en-US"/>
        </a:p>
      </dgm:t>
    </dgm:pt>
    <dgm:pt modelId="{38270A2C-EB5A-4BDD-8E63-7D137EBD843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Gene Ontology</a:t>
          </a:r>
          <a:endParaRPr lang="en-US" dirty="0"/>
        </a:p>
      </dgm:t>
    </dgm:pt>
    <dgm:pt modelId="{C321FDF3-E94C-4F8C-B820-9C901FDC1F90}" type="parTrans" cxnId="{248DDB05-8476-4F4D-A188-AEFBB707AFFF}">
      <dgm:prSet/>
      <dgm:spPr/>
      <dgm:t>
        <a:bodyPr/>
        <a:lstStyle/>
        <a:p>
          <a:endParaRPr lang="en-US"/>
        </a:p>
      </dgm:t>
    </dgm:pt>
    <dgm:pt modelId="{1637ADB5-773B-478F-B832-BF5A75F0ED2D}" type="sibTrans" cxnId="{248DDB05-8476-4F4D-A188-AEFBB707AFFF}">
      <dgm:prSet/>
      <dgm:spPr/>
      <dgm:t>
        <a:bodyPr/>
        <a:lstStyle/>
        <a:p>
          <a:endParaRPr lang="en-US"/>
        </a:p>
      </dgm:t>
    </dgm:pt>
    <dgm:pt modelId="{D633BF93-9593-4AF2-A75D-4E1C00A936AF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CRISPR/Cas9</a:t>
          </a:r>
          <a:endParaRPr lang="en-US" dirty="0"/>
        </a:p>
      </dgm:t>
    </dgm:pt>
    <dgm:pt modelId="{63FDBEFC-20EB-4457-BC96-B92C55201D3C}" type="parTrans" cxnId="{45C5DADA-D679-4869-8826-91B54918FFE9}">
      <dgm:prSet/>
      <dgm:spPr/>
      <dgm:t>
        <a:bodyPr/>
        <a:lstStyle/>
        <a:p>
          <a:endParaRPr lang="en-US"/>
        </a:p>
      </dgm:t>
    </dgm:pt>
    <dgm:pt modelId="{8DC28751-ED6A-4FCB-A6A1-1D10C1BCB128}" type="sibTrans" cxnId="{45C5DADA-D679-4869-8826-91B54918FFE9}">
      <dgm:prSet/>
      <dgm:spPr/>
      <dgm:t>
        <a:bodyPr/>
        <a:lstStyle/>
        <a:p>
          <a:endParaRPr lang="en-US"/>
        </a:p>
      </dgm:t>
    </dgm:pt>
    <dgm:pt modelId="{01902A62-73A1-4204-9ABF-A5D1ADBD6BBE}" type="pres">
      <dgm:prSet presAssocID="{B2B058CA-39DB-4BD8-956D-5347943DBD85}" presName="Name0" presStyleCnt="0">
        <dgm:presLayoutVars>
          <dgm:dir/>
          <dgm:animLvl val="lvl"/>
          <dgm:resizeHandles val="exact"/>
        </dgm:presLayoutVars>
      </dgm:prSet>
      <dgm:spPr/>
    </dgm:pt>
    <dgm:pt modelId="{3EEB3341-097E-4318-B719-723E5DF3EEED}" type="pres">
      <dgm:prSet presAssocID="{F57B75C0-A2FD-4997-A71D-14FC536266F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C9F99-B95B-4D78-81D5-16625F1996BE}" type="pres">
      <dgm:prSet presAssocID="{F6909E89-DD69-4767-91AC-07197E28FDFB}" presName="parTxOnlySpace" presStyleCnt="0"/>
      <dgm:spPr/>
    </dgm:pt>
    <dgm:pt modelId="{3FA9658D-061C-47C1-8ABF-E7696ED0E607}" type="pres">
      <dgm:prSet presAssocID="{38270A2C-EB5A-4BDD-8E63-7D137EBD8431}" presName="parTxOnly" presStyleLbl="node1" presStyleIdx="1" presStyleCnt="3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578CE-CA1D-42B1-B087-57C5BF50C2B5}" type="pres">
      <dgm:prSet presAssocID="{1637ADB5-773B-478F-B832-BF5A75F0ED2D}" presName="parTxOnlySpace" presStyleCnt="0"/>
      <dgm:spPr/>
    </dgm:pt>
    <dgm:pt modelId="{1466E0D4-1FCF-48AB-9581-0430D293B8AB}" type="pres">
      <dgm:prSet presAssocID="{D633BF93-9593-4AF2-A75D-4E1C00A936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C5DADA-D679-4869-8826-91B54918FFE9}" srcId="{B2B058CA-39DB-4BD8-956D-5347943DBD85}" destId="{D633BF93-9593-4AF2-A75D-4E1C00A936AF}" srcOrd="2" destOrd="0" parTransId="{63FDBEFC-20EB-4457-BC96-B92C55201D3C}" sibTransId="{8DC28751-ED6A-4FCB-A6A1-1D10C1BCB128}"/>
    <dgm:cxn modelId="{73ED7609-E6B2-4A1C-B672-B83378DF13D2}" type="presOf" srcId="{D633BF93-9593-4AF2-A75D-4E1C00A936AF}" destId="{1466E0D4-1FCF-48AB-9581-0430D293B8AB}" srcOrd="0" destOrd="0" presId="urn:microsoft.com/office/officeart/2005/8/layout/chevron1"/>
    <dgm:cxn modelId="{8BD702C7-2493-4A34-A83C-BC08DD1AD2BF}" srcId="{B2B058CA-39DB-4BD8-956D-5347943DBD85}" destId="{F57B75C0-A2FD-4997-A71D-14FC536266F5}" srcOrd="0" destOrd="0" parTransId="{876A3996-5252-4B48-A7DF-0D1831F526C5}" sibTransId="{F6909E89-DD69-4767-91AC-07197E28FDFB}"/>
    <dgm:cxn modelId="{7170CF16-F01C-4E94-8FD0-E22A18420835}" type="presOf" srcId="{38270A2C-EB5A-4BDD-8E63-7D137EBD8431}" destId="{3FA9658D-061C-47C1-8ABF-E7696ED0E607}" srcOrd="0" destOrd="0" presId="urn:microsoft.com/office/officeart/2005/8/layout/chevron1"/>
    <dgm:cxn modelId="{248DDB05-8476-4F4D-A188-AEFBB707AFFF}" srcId="{B2B058CA-39DB-4BD8-956D-5347943DBD85}" destId="{38270A2C-EB5A-4BDD-8E63-7D137EBD8431}" srcOrd="1" destOrd="0" parTransId="{C321FDF3-E94C-4F8C-B820-9C901FDC1F90}" sibTransId="{1637ADB5-773B-478F-B832-BF5A75F0ED2D}"/>
    <dgm:cxn modelId="{5788E1D6-B03E-4C12-B277-7F0609F96717}" type="presOf" srcId="{F57B75C0-A2FD-4997-A71D-14FC536266F5}" destId="{3EEB3341-097E-4318-B719-723E5DF3EEED}" srcOrd="0" destOrd="0" presId="urn:microsoft.com/office/officeart/2005/8/layout/chevron1"/>
    <dgm:cxn modelId="{36EC3E1C-0538-4B69-AC99-600B41FA1238}" type="presOf" srcId="{B2B058CA-39DB-4BD8-956D-5347943DBD85}" destId="{01902A62-73A1-4204-9ABF-A5D1ADBD6BBE}" srcOrd="0" destOrd="0" presId="urn:microsoft.com/office/officeart/2005/8/layout/chevron1"/>
    <dgm:cxn modelId="{8D7E1375-6D83-4837-A77F-1FB21ED1FA6E}" type="presParOf" srcId="{01902A62-73A1-4204-9ABF-A5D1ADBD6BBE}" destId="{3EEB3341-097E-4318-B719-723E5DF3EEED}" srcOrd="0" destOrd="0" presId="urn:microsoft.com/office/officeart/2005/8/layout/chevron1"/>
    <dgm:cxn modelId="{613518D7-C0E0-4F99-9AB0-F75CBAB37260}" type="presParOf" srcId="{01902A62-73A1-4204-9ABF-A5D1ADBD6BBE}" destId="{ADCC9F99-B95B-4D78-81D5-16625F1996BE}" srcOrd="1" destOrd="0" presId="urn:microsoft.com/office/officeart/2005/8/layout/chevron1"/>
    <dgm:cxn modelId="{D147C7F7-E838-441B-B7E7-738491D41754}" type="presParOf" srcId="{01902A62-73A1-4204-9ABF-A5D1ADBD6BBE}" destId="{3FA9658D-061C-47C1-8ABF-E7696ED0E607}" srcOrd="2" destOrd="0" presId="urn:microsoft.com/office/officeart/2005/8/layout/chevron1"/>
    <dgm:cxn modelId="{C97568FA-FC93-4E02-A412-4D17F431ED65}" type="presParOf" srcId="{01902A62-73A1-4204-9ABF-A5D1ADBD6BBE}" destId="{1F2578CE-CA1D-42B1-B087-57C5BF50C2B5}" srcOrd="3" destOrd="0" presId="urn:microsoft.com/office/officeart/2005/8/layout/chevron1"/>
    <dgm:cxn modelId="{52B0433A-89E9-4BBE-AEC7-3383D8DB0BA6}" type="presParOf" srcId="{01902A62-73A1-4204-9ABF-A5D1ADBD6BBE}" destId="{1466E0D4-1FCF-48AB-9581-0430D293B8A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B058CA-39DB-4BD8-956D-5347943DBD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7B75C0-A2FD-4997-A71D-14FC536266F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RNA-</a:t>
          </a:r>
          <a:r>
            <a:rPr lang="en-US" dirty="0" err="1" smtClean="0"/>
            <a:t>seq</a:t>
          </a:r>
          <a:endParaRPr lang="en-US" dirty="0"/>
        </a:p>
      </dgm:t>
    </dgm:pt>
    <dgm:pt modelId="{876A3996-5252-4B48-A7DF-0D1831F526C5}" type="parTrans" cxnId="{8BD702C7-2493-4A34-A83C-BC08DD1AD2BF}">
      <dgm:prSet/>
      <dgm:spPr/>
      <dgm:t>
        <a:bodyPr/>
        <a:lstStyle/>
        <a:p>
          <a:endParaRPr lang="en-US"/>
        </a:p>
      </dgm:t>
    </dgm:pt>
    <dgm:pt modelId="{F6909E89-DD69-4767-91AC-07197E28FDFB}" type="sibTrans" cxnId="{8BD702C7-2493-4A34-A83C-BC08DD1AD2BF}">
      <dgm:prSet/>
      <dgm:spPr/>
      <dgm:t>
        <a:bodyPr/>
        <a:lstStyle/>
        <a:p>
          <a:endParaRPr lang="en-US"/>
        </a:p>
      </dgm:t>
    </dgm:pt>
    <dgm:pt modelId="{38270A2C-EB5A-4BDD-8E63-7D137EBD843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Gene Ontology</a:t>
          </a:r>
          <a:endParaRPr lang="en-US" dirty="0"/>
        </a:p>
      </dgm:t>
    </dgm:pt>
    <dgm:pt modelId="{C321FDF3-E94C-4F8C-B820-9C901FDC1F90}" type="parTrans" cxnId="{248DDB05-8476-4F4D-A188-AEFBB707AFFF}">
      <dgm:prSet/>
      <dgm:spPr/>
      <dgm:t>
        <a:bodyPr/>
        <a:lstStyle/>
        <a:p>
          <a:endParaRPr lang="en-US"/>
        </a:p>
      </dgm:t>
    </dgm:pt>
    <dgm:pt modelId="{1637ADB5-773B-478F-B832-BF5A75F0ED2D}" type="sibTrans" cxnId="{248DDB05-8476-4F4D-A188-AEFBB707AFFF}">
      <dgm:prSet/>
      <dgm:spPr/>
      <dgm:t>
        <a:bodyPr/>
        <a:lstStyle/>
        <a:p>
          <a:endParaRPr lang="en-US"/>
        </a:p>
      </dgm:t>
    </dgm:pt>
    <dgm:pt modelId="{D633BF93-9593-4AF2-A75D-4E1C00A936A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CRISPR/Cas9</a:t>
          </a:r>
          <a:endParaRPr lang="en-US" dirty="0"/>
        </a:p>
      </dgm:t>
    </dgm:pt>
    <dgm:pt modelId="{63FDBEFC-20EB-4457-BC96-B92C55201D3C}" type="parTrans" cxnId="{45C5DADA-D679-4869-8826-91B54918FFE9}">
      <dgm:prSet/>
      <dgm:spPr/>
      <dgm:t>
        <a:bodyPr/>
        <a:lstStyle/>
        <a:p>
          <a:endParaRPr lang="en-US"/>
        </a:p>
      </dgm:t>
    </dgm:pt>
    <dgm:pt modelId="{8DC28751-ED6A-4FCB-A6A1-1D10C1BCB128}" type="sibTrans" cxnId="{45C5DADA-D679-4869-8826-91B54918FFE9}">
      <dgm:prSet/>
      <dgm:spPr/>
      <dgm:t>
        <a:bodyPr/>
        <a:lstStyle/>
        <a:p>
          <a:endParaRPr lang="en-US"/>
        </a:p>
      </dgm:t>
    </dgm:pt>
    <dgm:pt modelId="{01902A62-73A1-4204-9ABF-A5D1ADBD6BBE}" type="pres">
      <dgm:prSet presAssocID="{B2B058CA-39DB-4BD8-956D-5347943DBD85}" presName="Name0" presStyleCnt="0">
        <dgm:presLayoutVars>
          <dgm:dir/>
          <dgm:animLvl val="lvl"/>
          <dgm:resizeHandles val="exact"/>
        </dgm:presLayoutVars>
      </dgm:prSet>
      <dgm:spPr/>
    </dgm:pt>
    <dgm:pt modelId="{3EEB3341-097E-4318-B719-723E5DF3EEED}" type="pres">
      <dgm:prSet presAssocID="{F57B75C0-A2FD-4997-A71D-14FC536266F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C9F99-B95B-4D78-81D5-16625F1996BE}" type="pres">
      <dgm:prSet presAssocID="{F6909E89-DD69-4767-91AC-07197E28FDFB}" presName="parTxOnlySpace" presStyleCnt="0"/>
      <dgm:spPr/>
    </dgm:pt>
    <dgm:pt modelId="{3FA9658D-061C-47C1-8ABF-E7696ED0E607}" type="pres">
      <dgm:prSet presAssocID="{38270A2C-EB5A-4BDD-8E63-7D137EBD8431}" presName="parTxOnly" presStyleLbl="node1" presStyleIdx="1" presStyleCnt="3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578CE-CA1D-42B1-B087-57C5BF50C2B5}" type="pres">
      <dgm:prSet presAssocID="{1637ADB5-773B-478F-B832-BF5A75F0ED2D}" presName="parTxOnlySpace" presStyleCnt="0"/>
      <dgm:spPr/>
    </dgm:pt>
    <dgm:pt modelId="{1466E0D4-1FCF-48AB-9581-0430D293B8AB}" type="pres">
      <dgm:prSet presAssocID="{D633BF93-9593-4AF2-A75D-4E1C00A936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0A6B5D-F867-4641-9601-9FE7CEA5CEF3}" type="presOf" srcId="{F57B75C0-A2FD-4997-A71D-14FC536266F5}" destId="{3EEB3341-097E-4318-B719-723E5DF3EEED}" srcOrd="0" destOrd="0" presId="urn:microsoft.com/office/officeart/2005/8/layout/chevron1"/>
    <dgm:cxn modelId="{4E966DA0-9ACB-4609-ADC7-21F3330AB967}" type="presOf" srcId="{38270A2C-EB5A-4BDD-8E63-7D137EBD8431}" destId="{3FA9658D-061C-47C1-8ABF-E7696ED0E607}" srcOrd="0" destOrd="0" presId="urn:microsoft.com/office/officeart/2005/8/layout/chevron1"/>
    <dgm:cxn modelId="{E062E024-4612-4325-96F9-FEB1D3D11AC5}" type="presOf" srcId="{B2B058CA-39DB-4BD8-956D-5347943DBD85}" destId="{01902A62-73A1-4204-9ABF-A5D1ADBD6BBE}" srcOrd="0" destOrd="0" presId="urn:microsoft.com/office/officeart/2005/8/layout/chevron1"/>
    <dgm:cxn modelId="{BAD277F2-C480-4A2D-8351-91396DF6F320}" type="presOf" srcId="{D633BF93-9593-4AF2-A75D-4E1C00A936AF}" destId="{1466E0D4-1FCF-48AB-9581-0430D293B8AB}" srcOrd="0" destOrd="0" presId="urn:microsoft.com/office/officeart/2005/8/layout/chevron1"/>
    <dgm:cxn modelId="{248DDB05-8476-4F4D-A188-AEFBB707AFFF}" srcId="{B2B058CA-39DB-4BD8-956D-5347943DBD85}" destId="{38270A2C-EB5A-4BDD-8E63-7D137EBD8431}" srcOrd="1" destOrd="0" parTransId="{C321FDF3-E94C-4F8C-B820-9C901FDC1F90}" sibTransId="{1637ADB5-773B-478F-B832-BF5A75F0ED2D}"/>
    <dgm:cxn modelId="{45C5DADA-D679-4869-8826-91B54918FFE9}" srcId="{B2B058CA-39DB-4BD8-956D-5347943DBD85}" destId="{D633BF93-9593-4AF2-A75D-4E1C00A936AF}" srcOrd="2" destOrd="0" parTransId="{63FDBEFC-20EB-4457-BC96-B92C55201D3C}" sibTransId="{8DC28751-ED6A-4FCB-A6A1-1D10C1BCB128}"/>
    <dgm:cxn modelId="{8BD702C7-2493-4A34-A83C-BC08DD1AD2BF}" srcId="{B2B058CA-39DB-4BD8-956D-5347943DBD85}" destId="{F57B75C0-A2FD-4997-A71D-14FC536266F5}" srcOrd="0" destOrd="0" parTransId="{876A3996-5252-4B48-A7DF-0D1831F526C5}" sibTransId="{F6909E89-DD69-4767-91AC-07197E28FDFB}"/>
    <dgm:cxn modelId="{DF052A5C-F3B8-4926-8DDD-B498EAB8D34C}" type="presParOf" srcId="{01902A62-73A1-4204-9ABF-A5D1ADBD6BBE}" destId="{3EEB3341-097E-4318-B719-723E5DF3EEED}" srcOrd="0" destOrd="0" presId="urn:microsoft.com/office/officeart/2005/8/layout/chevron1"/>
    <dgm:cxn modelId="{C5CA930C-7CF0-4980-824C-31239B8805F9}" type="presParOf" srcId="{01902A62-73A1-4204-9ABF-A5D1ADBD6BBE}" destId="{ADCC9F99-B95B-4D78-81D5-16625F1996BE}" srcOrd="1" destOrd="0" presId="urn:microsoft.com/office/officeart/2005/8/layout/chevron1"/>
    <dgm:cxn modelId="{4B86E8CC-5B87-4709-8743-1610D3DD79E4}" type="presParOf" srcId="{01902A62-73A1-4204-9ABF-A5D1ADBD6BBE}" destId="{3FA9658D-061C-47C1-8ABF-E7696ED0E607}" srcOrd="2" destOrd="0" presId="urn:microsoft.com/office/officeart/2005/8/layout/chevron1"/>
    <dgm:cxn modelId="{1CCDA65D-31CF-4061-8143-CB77C9538CF4}" type="presParOf" srcId="{01902A62-73A1-4204-9ABF-A5D1ADBD6BBE}" destId="{1F2578CE-CA1D-42B1-B087-57C5BF50C2B5}" srcOrd="3" destOrd="0" presId="urn:microsoft.com/office/officeart/2005/8/layout/chevron1"/>
    <dgm:cxn modelId="{71928741-0FBC-4060-B883-D654C556D34B}" type="presParOf" srcId="{01902A62-73A1-4204-9ABF-A5D1ADBD6BBE}" destId="{1466E0D4-1FCF-48AB-9581-0430D293B8A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B3341-097E-4318-B719-723E5DF3EEED}">
      <dsp:nvSpPr>
        <dsp:cNvPr id="0" name=""/>
        <dsp:cNvSpPr/>
      </dsp:nvSpPr>
      <dsp:spPr>
        <a:xfrm>
          <a:off x="1866" y="0"/>
          <a:ext cx="2274257" cy="439345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BLAST</a:t>
          </a:r>
          <a:endParaRPr lang="en-US" sz="2100" kern="1200" dirty="0"/>
        </a:p>
      </dsp:txBody>
      <dsp:txXfrm>
        <a:off x="221539" y="0"/>
        <a:ext cx="1834912" cy="439345"/>
      </dsp:txXfrm>
    </dsp:sp>
    <dsp:sp modelId="{3FA9658D-061C-47C1-8ABF-E7696ED0E607}">
      <dsp:nvSpPr>
        <dsp:cNvPr id="0" name=""/>
        <dsp:cNvSpPr/>
      </dsp:nvSpPr>
      <dsp:spPr>
        <a:xfrm>
          <a:off x="2048698" y="0"/>
          <a:ext cx="2274257" cy="43934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Phylogeny</a:t>
          </a:r>
          <a:endParaRPr lang="en-US" sz="2100" kern="1200" dirty="0"/>
        </a:p>
      </dsp:txBody>
      <dsp:txXfrm>
        <a:off x="2268371" y="0"/>
        <a:ext cx="1834912" cy="439345"/>
      </dsp:txXfrm>
    </dsp:sp>
    <dsp:sp modelId="{1466E0D4-1FCF-48AB-9581-0430D293B8AB}">
      <dsp:nvSpPr>
        <dsp:cNvPr id="0" name=""/>
        <dsp:cNvSpPr/>
      </dsp:nvSpPr>
      <dsp:spPr>
        <a:xfrm>
          <a:off x="4095529" y="0"/>
          <a:ext cx="2274257" cy="439345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CRISPR/Cas9</a:t>
          </a:r>
          <a:endParaRPr lang="en-US" sz="2100" kern="1200" dirty="0"/>
        </a:p>
      </dsp:txBody>
      <dsp:txXfrm>
        <a:off x="4315202" y="0"/>
        <a:ext cx="1834912" cy="439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B3341-097E-4318-B719-723E5DF3EEED}">
      <dsp:nvSpPr>
        <dsp:cNvPr id="0" name=""/>
        <dsp:cNvSpPr/>
      </dsp:nvSpPr>
      <dsp:spPr>
        <a:xfrm>
          <a:off x="1265" y="0"/>
          <a:ext cx="1541239" cy="3556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BLAST</a:t>
          </a:r>
          <a:endParaRPr lang="en-US" sz="1300" kern="1200" dirty="0"/>
        </a:p>
      </dsp:txBody>
      <dsp:txXfrm>
        <a:off x="179065" y="0"/>
        <a:ext cx="1185639" cy="355600"/>
      </dsp:txXfrm>
    </dsp:sp>
    <dsp:sp modelId="{3FA9658D-061C-47C1-8ABF-E7696ED0E607}">
      <dsp:nvSpPr>
        <dsp:cNvPr id="0" name=""/>
        <dsp:cNvSpPr/>
      </dsp:nvSpPr>
      <dsp:spPr>
        <a:xfrm>
          <a:off x="1388380" y="0"/>
          <a:ext cx="1541239" cy="3556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MSA</a:t>
          </a:r>
          <a:endParaRPr lang="en-US" sz="1300" kern="1200" dirty="0"/>
        </a:p>
      </dsp:txBody>
      <dsp:txXfrm>
        <a:off x="1566180" y="0"/>
        <a:ext cx="1185639" cy="355600"/>
      </dsp:txXfrm>
    </dsp:sp>
    <dsp:sp modelId="{1466E0D4-1FCF-48AB-9581-0430D293B8AB}">
      <dsp:nvSpPr>
        <dsp:cNvPr id="0" name=""/>
        <dsp:cNvSpPr/>
      </dsp:nvSpPr>
      <dsp:spPr>
        <a:xfrm>
          <a:off x="2775495" y="0"/>
          <a:ext cx="1541239" cy="355600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CRISPR/Cas9</a:t>
          </a:r>
          <a:endParaRPr lang="en-US" sz="1300" kern="1200" dirty="0"/>
        </a:p>
      </dsp:txBody>
      <dsp:txXfrm>
        <a:off x="2953295" y="0"/>
        <a:ext cx="1185639" cy="355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B3341-097E-4318-B719-723E5DF3EEED}">
      <dsp:nvSpPr>
        <dsp:cNvPr id="0" name=""/>
        <dsp:cNvSpPr/>
      </dsp:nvSpPr>
      <dsp:spPr>
        <a:xfrm>
          <a:off x="1265" y="0"/>
          <a:ext cx="1541239" cy="355600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BLAST</a:t>
          </a:r>
          <a:endParaRPr lang="en-US" sz="1300" kern="1200" dirty="0"/>
        </a:p>
      </dsp:txBody>
      <dsp:txXfrm>
        <a:off x="179065" y="0"/>
        <a:ext cx="1185639" cy="355600"/>
      </dsp:txXfrm>
    </dsp:sp>
    <dsp:sp modelId="{3FA9658D-061C-47C1-8ABF-E7696ED0E607}">
      <dsp:nvSpPr>
        <dsp:cNvPr id="0" name=""/>
        <dsp:cNvSpPr/>
      </dsp:nvSpPr>
      <dsp:spPr>
        <a:xfrm>
          <a:off x="1388380" y="0"/>
          <a:ext cx="1541239" cy="35560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MSA</a:t>
          </a:r>
          <a:endParaRPr lang="en-US" sz="1300" kern="1200" dirty="0"/>
        </a:p>
      </dsp:txBody>
      <dsp:txXfrm>
        <a:off x="1566180" y="0"/>
        <a:ext cx="1185639" cy="355600"/>
      </dsp:txXfrm>
    </dsp:sp>
    <dsp:sp modelId="{1466E0D4-1FCF-48AB-9581-0430D293B8AB}">
      <dsp:nvSpPr>
        <dsp:cNvPr id="0" name=""/>
        <dsp:cNvSpPr/>
      </dsp:nvSpPr>
      <dsp:spPr>
        <a:xfrm>
          <a:off x="2775495" y="0"/>
          <a:ext cx="1541239" cy="355600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CRISPR/Cas9</a:t>
          </a:r>
          <a:endParaRPr lang="en-US" sz="1300" kern="1200" dirty="0"/>
        </a:p>
      </dsp:txBody>
      <dsp:txXfrm>
        <a:off x="2953295" y="0"/>
        <a:ext cx="1185639" cy="355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B3341-097E-4318-B719-723E5DF3EEED}">
      <dsp:nvSpPr>
        <dsp:cNvPr id="0" name=""/>
        <dsp:cNvSpPr/>
      </dsp:nvSpPr>
      <dsp:spPr>
        <a:xfrm>
          <a:off x="1265" y="0"/>
          <a:ext cx="1541239" cy="355600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BLAST</a:t>
          </a:r>
          <a:endParaRPr lang="en-US" sz="1300" kern="1200" dirty="0"/>
        </a:p>
      </dsp:txBody>
      <dsp:txXfrm>
        <a:off x="179065" y="0"/>
        <a:ext cx="1185639" cy="355600"/>
      </dsp:txXfrm>
    </dsp:sp>
    <dsp:sp modelId="{3FA9658D-061C-47C1-8ABF-E7696ED0E607}">
      <dsp:nvSpPr>
        <dsp:cNvPr id="0" name=""/>
        <dsp:cNvSpPr/>
      </dsp:nvSpPr>
      <dsp:spPr>
        <a:xfrm>
          <a:off x="1388380" y="0"/>
          <a:ext cx="1541239" cy="355600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MSA</a:t>
          </a:r>
          <a:endParaRPr lang="en-US" sz="1300" kern="1200" dirty="0"/>
        </a:p>
      </dsp:txBody>
      <dsp:txXfrm>
        <a:off x="1566180" y="0"/>
        <a:ext cx="1185639" cy="355600"/>
      </dsp:txXfrm>
    </dsp:sp>
    <dsp:sp modelId="{1466E0D4-1FCF-48AB-9581-0430D293B8AB}">
      <dsp:nvSpPr>
        <dsp:cNvPr id="0" name=""/>
        <dsp:cNvSpPr/>
      </dsp:nvSpPr>
      <dsp:spPr>
        <a:xfrm>
          <a:off x="2775495" y="0"/>
          <a:ext cx="1541239" cy="35560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CRISPR/Cas9</a:t>
          </a:r>
          <a:endParaRPr lang="en-US" sz="1300" kern="1200" dirty="0"/>
        </a:p>
      </dsp:txBody>
      <dsp:txXfrm>
        <a:off x="2953295" y="0"/>
        <a:ext cx="1185639" cy="355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B3341-097E-4318-B719-723E5DF3EEED}">
      <dsp:nvSpPr>
        <dsp:cNvPr id="0" name=""/>
        <dsp:cNvSpPr/>
      </dsp:nvSpPr>
      <dsp:spPr>
        <a:xfrm>
          <a:off x="1866" y="0"/>
          <a:ext cx="2274257" cy="439345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RNA-</a:t>
          </a:r>
          <a:r>
            <a:rPr lang="en-US" sz="2000" kern="1200" dirty="0" err="1" smtClean="0"/>
            <a:t>seq</a:t>
          </a:r>
          <a:endParaRPr lang="en-US" sz="2000" kern="1200" dirty="0"/>
        </a:p>
      </dsp:txBody>
      <dsp:txXfrm>
        <a:off x="221539" y="0"/>
        <a:ext cx="1834912" cy="439345"/>
      </dsp:txXfrm>
    </dsp:sp>
    <dsp:sp modelId="{1466E0D4-1FCF-48AB-9581-0430D293B8AB}">
      <dsp:nvSpPr>
        <dsp:cNvPr id="0" name=""/>
        <dsp:cNvSpPr/>
      </dsp:nvSpPr>
      <dsp:spPr>
        <a:xfrm>
          <a:off x="2048698" y="0"/>
          <a:ext cx="2274257" cy="439345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 Ontology</a:t>
          </a:r>
          <a:endParaRPr lang="en-US" sz="2000" kern="1200" dirty="0"/>
        </a:p>
      </dsp:txBody>
      <dsp:txXfrm>
        <a:off x="2268371" y="0"/>
        <a:ext cx="1834912" cy="439345"/>
      </dsp:txXfrm>
    </dsp:sp>
    <dsp:sp modelId="{271950B2-C5AA-4C1B-B429-AB88D6DEE41C}">
      <dsp:nvSpPr>
        <dsp:cNvPr id="0" name=""/>
        <dsp:cNvSpPr/>
      </dsp:nvSpPr>
      <dsp:spPr>
        <a:xfrm>
          <a:off x="4095529" y="0"/>
          <a:ext cx="2274257" cy="439345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CRISPR/Cas9</a:t>
          </a:r>
          <a:endParaRPr lang="en-US" sz="2000" kern="1200" dirty="0"/>
        </a:p>
      </dsp:txBody>
      <dsp:txXfrm>
        <a:off x="4315202" y="0"/>
        <a:ext cx="1834912" cy="439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B3341-097E-4318-B719-723E5DF3EEED}">
      <dsp:nvSpPr>
        <dsp:cNvPr id="0" name=""/>
        <dsp:cNvSpPr/>
      </dsp:nvSpPr>
      <dsp:spPr>
        <a:xfrm>
          <a:off x="13297" y="0"/>
          <a:ext cx="1541239" cy="3556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RNA-</a:t>
          </a:r>
          <a:r>
            <a:rPr lang="en-US" sz="1300" kern="1200" dirty="0" err="1" smtClean="0"/>
            <a:t>seq</a:t>
          </a:r>
          <a:endParaRPr lang="en-US" sz="1300" kern="1200" dirty="0"/>
        </a:p>
      </dsp:txBody>
      <dsp:txXfrm>
        <a:off x="191097" y="0"/>
        <a:ext cx="1185639" cy="355600"/>
      </dsp:txXfrm>
    </dsp:sp>
    <dsp:sp modelId="{1466E0D4-1FCF-48AB-9581-0430D293B8AB}">
      <dsp:nvSpPr>
        <dsp:cNvPr id="0" name=""/>
        <dsp:cNvSpPr/>
      </dsp:nvSpPr>
      <dsp:spPr>
        <a:xfrm>
          <a:off x="1388380" y="0"/>
          <a:ext cx="1541239" cy="355600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Gene Ontology</a:t>
          </a:r>
          <a:endParaRPr lang="en-US" sz="1300" kern="1200" dirty="0"/>
        </a:p>
      </dsp:txBody>
      <dsp:txXfrm>
        <a:off x="1566180" y="0"/>
        <a:ext cx="1185639" cy="355600"/>
      </dsp:txXfrm>
    </dsp:sp>
    <dsp:sp modelId="{2EC1E5C4-EAF4-424A-8848-0039057EFB45}">
      <dsp:nvSpPr>
        <dsp:cNvPr id="0" name=""/>
        <dsp:cNvSpPr/>
      </dsp:nvSpPr>
      <dsp:spPr>
        <a:xfrm>
          <a:off x="2775495" y="0"/>
          <a:ext cx="1541239" cy="355600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CRISPR/Cas9</a:t>
          </a:r>
          <a:endParaRPr lang="en-US" sz="1300" kern="1200" dirty="0"/>
        </a:p>
      </dsp:txBody>
      <dsp:txXfrm>
        <a:off x="2953295" y="0"/>
        <a:ext cx="1185639" cy="355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B3341-097E-4318-B719-723E5DF3EEED}">
      <dsp:nvSpPr>
        <dsp:cNvPr id="0" name=""/>
        <dsp:cNvSpPr/>
      </dsp:nvSpPr>
      <dsp:spPr>
        <a:xfrm>
          <a:off x="1265" y="0"/>
          <a:ext cx="1541239" cy="355600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RNA-</a:t>
          </a:r>
          <a:r>
            <a:rPr lang="en-US" sz="1300" kern="1200" dirty="0" err="1" smtClean="0"/>
            <a:t>seq</a:t>
          </a:r>
          <a:endParaRPr lang="en-US" sz="1300" kern="1200" dirty="0"/>
        </a:p>
      </dsp:txBody>
      <dsp:txXfrm>
        <a:off x="179065" y="0"/>
        <a:ext cx="1185639" cy="355600"/>
      </dsp:txXfrm>
    </dsp:sp>
    <dsp:sp modelId="{3FA9658D-061C-47C1-8ABF-E7696ED0E607}">
      <dsp:nvSpPr>
        <dsp:cNvPr id="0" name=""/>
        <dsp:cNvSpPr/>
      </dsp:nvSpPr>
      <dsp:spPr>
        <a:xfrm>
          <a:off x="1388380" y="0"/>
          <a:ext cx="1541239" cy="35560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Gene Ontology</a:t>
          </a:r>
          <a:endParaRPr lang="en-US" sz="1300" kern="1200" dirty="0"/>
        </a:p>
      </dsp:txBody>
      <dsp:txXfrm>
        <a:off x="1566180" y="0"/>
        <a:ext cx="1185639" cy="355600"/>
      </dsp:txXfrm>
    </dsp:sp>
    <dsp:sp modelId="{1466E0D4-1FCF-48AB-9581-0430D293B8AB}">
      <dsp:nvSpPr>
        <dsp:cNvPr id="0" name=""/>
        <dsp:cNvSpPr/>
      </dsp:nvSpPr>
      <dsp:spPr>
        <a:xfrm>
          <a:off x="2775495" y="0"/>
          <a:ext cx="1541239" cy="355600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CRISPR/Cas9</a:t>
          </a:r>
          <a:endParaRPr lang="en-US" sz="1300" kern="1200" dirty="0"/>
        </a:p>
      </dsp:txBody>
      <dsp:txXfrm>
        <a:off x="2953295" y="0"/>
        <a:ext cx="1185639" cy="3556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B3341-097E-4318-B719-723E5DF3EEED}">
      <dsp:nvSpPr>
        <dsp:cNvPr id="0" name=""/>
        <dsp:cNvSpPr/>
      </dsp:nvSpPr>
      <dsp:spPr>
        <a:xfrm>
          <a:off x="1265" y="0"/>
          <a:ext cx="1541239" cy="355600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RNA-</a:t>
          </a:r>
          <a:r>
            <a:rPr lang="en-US" sz="1300" kern="1200" dirty="0" err="1" smtClean="0"/>
            <a:t>seq</a:t>
          </a:r>
          <a:endParaRPr lang="en-US" sz="1300" kern="1200" dirty="0"/>
        </a:p>
      </dsp:txBody>
      <dsp:txXfrm>
        <a:off x="179065" y="0"/>
        <a:ext cx="1185639" cy="355600"/>
      </dsp:txXfrm>
    </dsp:sp>
    <dsp:sp modelId="{3FA9658D-061C-47C1-8ABF-E7696ED0E607}">
      <dsp:nvSpPr>
        <dsp:cNvPr id="0" name=""/>
        <dsp:cNvSpPr/>
      </dsp:nvSpPr>
      <dsp:spPr>
        <a:xfrm>
          <a:off x="1388380" y="0"/>
          <a:ext cx="1541239" cy="355600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Gene Ontology</a:t>
          </a:r>
          <a:endParaRPr lang="en-US" sz="1300" kern="1200" dirty="0"/>
        </a:p>
      </dsp:txBody>
      <dsp:txXfrm>
        <a:off x="1566180" y="0"/>
        <a:ext cx="1185639" cy="355600"/>
      </dsp:txXfrm>
    </dsp:sp>
    <dsp:sp modelId="{1466E0D4-1FCF-48AB-9581-0430D293B8AB}">
      <dsp:nvSpPr>
        <dsp:cNvPr id="0" name=""/>
        <dsp:cNvSpPr/>
      </dsp:nvSpPr>
      <dsp:spPr>
        <a:xfrm>
          <a:off x="2775495" y="0"/>
          <a:ext cx="1541239" cy="35560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CRISPR/Cas9</a:t>
          </a:r>
          <a:endParaRPr lang="en-US" sz="1300" kern="1200" dirty="0"/>
        </a:p>
      </dsp:txBody>
      <dsp:txXfrm>
        <a:off x="2953295" y="0"/>
        <a:ext cx="1185639" cy="35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AC172-2CF7-40C5-B340-D88C7C637982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84981-A14E-4575-9476-C2BC41AF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5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Definite: 2 or 1 + 2</a:t>
            </a:r>
          </a:p>
          <a:p>
            <a:r>
              <a:rPr lang="en-US" dirty="0" smtClean="0"/>
              <a:t>Probable: 1 + 1</a:t>
            </a:r>
          </a:p>
          <a:p>
            <a:r>
              <a:rPr lang="en-US" dirty="0" smtClean="0"/>
              <a:t>Possible: 1 or 0 + 2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98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http://www.domyownpestcontrol.com/images/content/rat.jpg</a:t>
            </a:r>
          </a:p>
          <a:p>
            <a:r>
              <a:rPr lang="en-US" dirty="0" smtClean="0"/>
              <a:t>http://www.ratfanclub.org/tumors_files/image006.jpg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Helvetica Neue"/>
              </a:rPr>
              <a:t>1. https://upload.wikimedia.org/wikipedia/commons/6/6c/HeLa_cells_stained_with_Hoechst_33258.jpg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Helvetica Neue"/>
              </a:rPr>
              <a:t>2. https://sophialearning.s3.amazonaws.com/packet_logos/20990/grid/endocytosis.png?1325212947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Helvetica Neue"/>
              </a:rPr>
              <a:t>3. https://cdn.rcsb.org/pdb101/motm/images/182-InsulinReceptor_insulinreceptor.jpg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Helvetica Neue"/>
              </a:rPr>
              <a:t>4.</a:t>
            </a:r>
            <a:r>
              <a:rPr lang="en-US" baseline="0" dirty="0" smtClean="0">
                <a:solidFill>
                  <a:srgbClr val="000000"/>
                </a:solidFill>
                <a:latin typeface="Helvetica Neue"/>
              </a:rPr>
              <a:t> http://www.biology.arizona.edu/cell_bio/tutorials/cell_cycle/graphics/cellcycle.gif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rgbClr val="000000"/>
                </a:solidFill>
                <a:latin typeface="Helvetica Neue"/>
              </a:rPr>
              <a:t>5. https://embryology.med.unsw.edu.au/embryology/images/thumb/3/31/Stage10_neural_sm.jpg/300px-Stage10_neural_sm.jpg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rgbClr val="000000"/>
                </a:solidFill>
                <a:latin typeface="Helvetica Neue"/>
              </a:rPr>
              <a:t>6. </a:t>
            </a:r>
            <a:r>
              <a:rPr lang="en-US" dirty="0" smtClean="0"/>
              <a:t>https://encrypted-tbn0.gstatic.com/images?q=tbn:ANd9GcQ4pbANDaN_A0f8Pf8AidTrfMbei1LzYiHGxkwSjJgJ4tfy1Bhj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https://anatomysullivan.files.wordpress.com/2009/03/rat-outline.png?w=468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33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http://www.scielo.br/img/revistas/gmb/2017nahead//1415-4757-gmb-1678-4685-GMB-2015-0321-gf01.jpg</a:t>
            </a:r>
          </a:p>
          <a:p>
            <a:endParaRPr lang="en-US" dirty="0" smtClean="0"/>
          </a:p>
          <a:p>
            <a:r>
              <a:rPr lang="en-US" dirty="0" smtClean="0"/>
              <a:t>Rationale: Patients with no mutation identified may have </a:t>
            </a:r>
            <a:r>
              <a:rPr lang="en-US" dirty="0" err="1" smtClean="0"/>
              <a:t>intronic</a:t>
            </a:r>
            <a:r>
              <a:rPr lang="en-US" dirty="0" smtClean="0"/>
              <a:t> variants that affect TSC2 transcription.</a:t>
            </a:r>
          </a:p>
          <a:p>
            <a:r>
              <a:rPr lang="en-US" dirty="0" smtClean="0"/>
              <a:t>Hypothesis: I hypothesize that mutations in conserved regions will identify important </a:t>
            </a:r>
            <a:r>
              <a:rPr lang="en-US" dirty="0" err="1" smtClean="0"/>
              <a:t>intronic</a:t>
            </a:r>
            <a:r>
              <a:rPr lang="en-US" dirty="0" smtClean="0"/>
              <a:t> sequences for TSC2 transcription.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22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Approach: I will use BLAST to identify TSC2 homologs in humans and homologous species. I will then build phylogenetic trees using neighbor-joining and the BLOSUM62 matrix. I will identify highly conserved </a:t>
            </a:r>
            <a:r>
              <a:rPr lang="en-US" dirty="0" err="1" smtClean="0"/>
              <a:t>intronic</a:t>
            </a:r>
            <a:r>
              <a:rPr lang="en-US" dirty="0" smtClean="0"/>
              <a:t> sequences over evolutionary time, then use CRISPR/Cas9 to create mice with deletions in these sequences. I will then screen for any pathogenic </a:t>
            </a:r>
            <a:r>
              <a:rPr lang="en-US" dirty="0" err="1" smtClean="0"/>
              <a:t>effects.How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3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to actual</a:t>
            </a:r>
            <a:r>
              <a:rPr lang="en-US" baseline="0" dirty="0" smtClean="0"/>
              <a:t> data if possible</a:t>
            </a:r>
          </a:p>
          <a:p>
            <a:r>
              <a:rPr lang="en-US" dirty="0" smtClean="0"/>
              <a:t>https://www.researchgate.net/profile/Rauri_Bowie/publication/293917809/figure/fig2/AS:330997557153793@1455927375139/Figure-S2-Multiple-sequence-alignment-showing-the-homoplastic-microinversions-in-CLTC.png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07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https://openi.nlm.nih.gov/imgs/512/92/2265742/PMC2265742_1476-4598-7-10-3.png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5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40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0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2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3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3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7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6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C378-A66C-4B23-AFBE-55B8222A87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1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://dx.doi.org/10.1371/journal.pgen.1005637" TargetMode="External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://dx.doi.org/10.1371/journal.pgen.1005637" TargetMode="Externa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doi.org/10.1038/ejhg.2015.47" TargetMode="External"/><Relationship Id="rId13" Type="http://schemas.openxmlformats.org/officeDocument/2006/relationships/hyperlink" Target="http://doi.org/10.3747/co.20.1449" TargetMode="External"/><Relationship Id="rId3" Type="http://schemas.openxmlformats.org/officeDocument/2006/relationships/hyperlink" Target="http://doi.org/10.1007/s13311-015-0359-5" TargetMode="External"/><Relationship Id="rId7" Type="http://schemas.openxmlformats.org/officeDocument/2006/relationships/hyperlink" Target="http://doi.org/10.1177/088307389801301206" TargetMode="External"/><Relationship Id="rId12" Type="http://schemas.openxmlformats.org/officeDocument/2006/relationships/hyperlink" Target="http://doi.org/10.1212/WNL.0b013e3181e04325" TargetMode="External"/><Relationship Id="rId2" Type="http://schemas.openxmlformats.org/officeDocument/2006/relationships/hyperlink" Target="http://doi.org/10.1111/j.1749-6632.2009.05117.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i.org/10.1038/ng1494" TargetMode="External"/><Relationship Id="rId11" Type="http://schemas.openxmlformats.org/officeDocument/2006/relationships/hyperlink" Target="http://doi.org/0.1371/journal.pgen.1006242" TargetMode="External"/><Relationship Id="rId5" Type="http://schemas.openxmlformats.org/officeDocument/2006/relationships/hyperlink" Target="http://doi.org/10.1097/PAS.0000000000000237" TargetMode="External"/><Relationship Id="rId10" Type="http://schemas.openxmlformats.org/officeDocument/2006/relationships/hyperlink" Target="http://doi.org/10.1371/journal.pgen.1005637" TargetMode="External"/><Relationship Id="rId4" Type="http://schemas.openxmlformats.org/officeDocument/2006/relationships/hyperlink" Target="http://doi.org/10.1111/j.1528-1167.2009.02474.x" TargetMode="External"/><Relationship Id="rId9" Type="http://schemas.openxmlformats.org/officeDocument/2006/relationships/hyperlink" Target="http://doi.org/10.1007/s00439-010-0801-z" TargetMode="External"/><Relationship Id="rId14" Type="http://schemas.openxmlformats.org/officeDocument/2006/relationships/hyperlink" Target="http://doi.org/10.1016/S0960-9822(03)00506-2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371/journal.pgen.1005637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11914" r="10908" b="11848"/>
          <a:stretch/>
        </p:blipFill>
        <p:spPr>
          <a:xfrm>
            <a:off x="-127221" y="-102489"/>
            <a:ext cx="9700591" cy="6960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3406" y="44252"/>
            <a:ext cx="9700591" cy="2505622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Potatoes? Tuberculosis? Cancer? not quite...</a:t>
            </a:r>
            <a:endParaRPr lang="en-US" sz="2800" i="1" dirty="0">
              <a:ln w="3175">
                <a:noFill/>
              </a:ln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3406" y="2549874"/>
            <a:ext cx="9700591" cy="1655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Tuberous sclerosis complex </a:t>
            </a:r>
          </a:p>
          <a:p>
            <a:r>
              <a:rPr lang="en-US" sz="48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and the TSC2 gene</a:t>
            </a:r>
          </a:p>
          <a:p>
            <a:endParaRPr lang="en-US" sz="2800" b="1" dirty="0" smtClean="0">
              <a:ln w="3175">
                <a:noFill/>
              </a:ln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Rachel Yan</a:t>
            </a:r>
            <a:endParaRPr lang="en-US" sz="2800" b="1" dirty="0">
              <a:ln w="3175">
                <a:noFill/>
              </a:ln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8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ounded Rectangle 144"/>
          <p:cNvSpPr/>
          <p:nvPr/>
        </p:nvSpPr>
        <p:spPr>
          <a:xfrm>
            <a:off x="1440302" y="3016599"/>
            <a:ext cx="6670306" cy="27485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1" name="Rounded Rectangle 10"/>
          <p:cNvSpPr/>
          <p:nvPr/>
        </p:nvSpPr>
        <p:spPr>
          <a:xfrm>
            <a:off x="1426331" y="1233423"/>
            <a:ext cx="6598396" cy="27889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8" name="Rounded Rectangle 7"/>
          <p:cNvSpPr/>
          <p:nvPr/>
        </p:nvSpPr>
        <p:spPr>
          <a:xfrm>
            <a:off x="1629512" y="1233425"/>
            <a:ext cx="1441566" cy="279296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9" name="Rounded Rectangle 8"/>
          <p:cNvSpPr/>
          <p:nvPr/>
        </p:nvSpPr>
        <p:spPr>
          <a:xfrm>
            <a:off x="3250012" y="1237329"/>
            <a:ext cx="1081465" cy="27929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0" name="Rounded Rectangle 9"/>
          <p:cNvSpPr/>
          <p:nvPr/>
        </p:nvSpPr>
        <p:spPr>
          <a:xfrm>
            <a:off x="6627192" y="1233425"/>
            <a:ext cx="871541" cy="279296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9458"/>
            <a:ext cx="9144000" cy="86598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well-conserved is TSC2?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436837" y="1663861"/>
            <a:ext cx="6670306" cy="2792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" name="Rounded Rectangle 13"/>
          <p:cNvSpPr/>
          <p:nvPr/>
        </p:nvSpPr>
        <p:spPr>
          <a:xfrm>
            <a:off x="1629512" y="1663861"/>
            <a:ext cx="1441566" cy="279296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" name="Rounded Rectangle 14"/>
          <p:cNvSpPr/>
          <p:nvPr/>
        </p:nvSpPr>
        <p:spPr>
          <a:xfrm>
            <a:off x="3250012" y="1661046"/>
            <a:ext cx="1081465" cy="27929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6" name="Rounded Rectangle 15"/>
          <p:cNvSpPr/>
          <p:nvPr/>
        </p:nvSpPr>
        <p:spPr>
          <a:xfrm>
            <a:off x="6627192" y="1663861"/>
            <a:ext cx="871541" cy="279296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7" name="TextBox 16"/>
          <p:cNvSpPr txBox="1"/>
          <p:nvPr/>
        </p:nvSpPr>
        <p:spPr>
          <a:xfrm>
            <a:off x="0" y="1212647"/>
            <a:ext cx="13970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Human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668203"/>
            <a:ext cx="14087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Rat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63196" y="1244606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 err="1"/>
              <a:t>tuberin</a:t>
            </a:r>
            <a:endParaRPr lang="en-US" sz="1080" dirty="0"/>
          </a:p>
        </p:txBody>
      </p:sp>
      <p:sp>
        <p:nvSpPr>
          <p:cNvPr id="20" name="TextBox 19"/>
          <p:cNvSpPr txBox="1"/>
          <p:nvPr/>
        </p:nvSpPr>
        <p:spPr>
          <a:xfrm>
            <a:off x="3463200" y="1672102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 err="1"/>
              <a:t>tuberin</a:t>
            </a:r>
            <a:endParaRPr lang="en-US" sz="1080" dirty="0"/>
          </a:p>
        </p:txBody>
      </p:sp>
      <p:sp>
        <p:nvSpPr>
          <p:cNvPr id="21" name="TextBox 20"/>
          <p:cNvSpPr txBox="1"/>
          <p:nvPr/>
        </p:nvSpPr>
        <p:spPr>
          <a:xfrm>
            <a:off x="6726045" y="1236023"/>
            <a:ext cx="96200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26048" y="1672102"/>
            <a:ext cx="100842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29452" y="1272248"/>
            <a:ext cx="813823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29452" y="1691394"/>
            <a:ext cx="813823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/>
              <a:t>1809aa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04959" y="1249910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DUF3384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04959" y="1688339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DUF3384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447348" y="2124503"/>
            <a:ext cx="6670306" cy="27485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8" name="Rounded Rectangle 27"/>
          <p:cNvSpPr/>
          <p:nvPr/>
        </p:nvSpPr>
        <p:spPr>
          <a:xfrm>
            <a:off x="1605539" y="2124504"/>
            <a:ext cx="1441566" cy="279296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9" name="Rounded Rectangle 28"/>
          <p:cNvSpPr/>
          <p:nvPr/>
        </p:nvSpPr>
        <p:spPr>
          <a:xfrm>
            <a:off x="3250012" y="2124504"/>
            <a:ext cx="1081465" cy="27929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0" name="Rounded Rectangle 29"/>
          <p:cNvSpPr/>
          <p:nvPr/>
        </p:nvSpPr>
        <p:spPr>
          <a:xfrm>
            <a:off x="6603217" y="2124504"/>
            <a:ext cx="871541" cy="279296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1" name="TextBox 30"/>
          <p:cNvSpPr txBox="1"/>
          <p:nvPr/>
        </p:nvSpPr>
        <p:spPr>
          <a:xfrm>
            <a:off x="0" y="2131883"/>
            <a:ext cx="1402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Mouse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39226" y="2132743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 err="1"/>
              <a:t>tuberin</a:t>
            </a:r>
            <a:endParaRPr lang="en-US" sz="1080" dirty="0"/>
          </a:p>
        </p:txBody>
      </p:sp>
      <p:sp>
        <p:nvSpPr>
          <p:cNvPr id="33" name="TextBox 32"/>
          <p:cNvSpPr txBox="1"/>
          <p:nvPr/>
        </p:nvSpPr>
        <p:spPr>
          <a:xfrm>
            <a:off x="6702074" y="2132743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0986" y="2148981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DUF3384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29452" y="2152037"/>
            <a:ext cx="813823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/>
              <a:t>1808aa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447351" y="2579422"/>
            <a:ext cx="6735668" cy="2792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8" name="Rounded Rectangle 127"/>
          <p:cNvSpPr/>
          <p:nvPr/>
        </p:nvSpPr>
        <p:spPr>
          <a:xfrm>
            <a:off x="1605539" y="2579422"/>
            <a:ext cx="1441566" cy="279296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9" name="Rounded Rectangle 128"/>
          <p:cNvSpPr/>
          <p:nvPr/>
        </p:nvSpPr>
        <p:spPr>
          <a:xfrm>
            <a:off x="3250012" y="2579422"/>
            <a:ext cx="1081465" cy="27929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0" name="Rounded Rectangle 129"/>
          <p:cNvSpPr/>
          <p:nvPr/>
        </p:nvSpPr>
        <p:spPr>
          <a:xfrm>
            <a:off x="6603217" y="2579422"/>
            <a:ext cx="871541" cy="279296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1" name="TextBox 130"/>
          <p:cNvSpPr txBox="1"/>
          <p:nvPr/>
        </p:nvSpPr>
        <p:spPr>
          <a:xfrm>
            <a:off x="-18309" y="2559803"/>
            <a:ext cx="14968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Zebrafish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439226" y="2587663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 err="1"/>
              <a:t>tuberin</a:t>
            </a:r>
            <a:endParaRPr lang="en-US" sz="1080" dirty="0"/>
          </a:p>
        </p:txBody>
      </p:sp>
      <p:sp>
        <p:nvSpPr>
          <p:cNvPr id="133" name="TextBox 132"/>
          <p:cNvSpPr txBox="1"/>
          <p:nvPr/>
        </p:nvSpPr>
        <p:spPr>
          <a:xfrm>
            <a:off x="6702074" y="2587663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980986" y="2603899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DUF3384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8129453" y="2606954"/>
            <a:ext cx="787230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/>
              <a:t>1818aa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611955" y="3016837"/>
            <a:ext cx="1441566" cy="279296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8" name="Rounded Rectangle 137"/>
          <p:cNvSpPr/>
          <p:nvPr/>
        </p:nvSpPr>
        <p:spPr>
          <a:xfrm>
            <a:off x="3256428" y="3016837"/>
            <a:ext cx="1081465" cy="27929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9" name="Rounded Rectangle 138"/>
          <p:cNvSpPr/>
          <p:nvPr/>
        </p:nvSpPr>
        <p:spPr>
          <a:xfrm>
            <a:off x="6609633" y="3016837"/>
            <a:ext cx="871541" cy="279296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0" name="TextBox 139"/>
          <p:cNvSpPr txBox="1"/>
          <p:nvPr/>
        </p:nvSpPr>
        <p:spPr>
          <a:xfrm>
            <a:off x="0" y="3016599"/>
            <a:ext cx="14610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 smtClean="0"/>
              <a:t>Xenopus</a:t>
            </a:r>
            <a:endParaRPr lang="en-US" sz="1500" i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3445642" y="3025078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 err="1"/>
              <a:t>tuberin</a:t>
            </a:r>
            <a:endParaRPr lang="en-US" sz="1080" dirty="0"/>
          </a:p>
        </p:txBody>
      </p:sp>
      <p:sp>
        <p:nvSpPr>
          <p:cNvPr id="142" name="TextBox 141"/>
          <p:cNvSpPr txBox="1"/>
          <p:nvPr/>
        </p:nvSpPr>
        <p:spPr>
          <a:xfrm>
            <a:off x="6708490" y="3025078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987402" y="3041315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DUF3384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135868" y="3044370"/>
            <a:ext cx="806999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/>
              <a:t>1808aa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444395" y="3528128"/>
            <a:ext cx="7145655" cy="27889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7" name="Rounded Rectangle 146"/>
          <p:cNvSpPr/>
          <p:nvPr/>
        </p:nvSpPr>
        <p:spPr>
          <a:xfrm>
            <a:off x="1605539" y="3528131"/>
            <a:ext cx="1441566" cy="279296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8" name="Rounded Rectangle 147"/>
          <p:cNvSpPr/>
          <p:nvPr/>
        </p:nvSpPr>
        <p:spPr>
          <a:xfrm>
            <a:off x="3250012" y="3528131"/>
            <a:ext cx="1081465" cy="27929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9" name="Rounded Rectangle 148"/>
          <p:cNvSpPr/>
          <p:nvPr/>
        </p:nvSpPr>
        <p:spPr>
          <a:xfrm>
            <a:off x="6603217" y="3528131"/>
            <a:ext cx="871541" cy="279296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0" name="TextBox 149"/>
          <p:cNvSpPr txBox="1"/>
          <p:nvPr/>
        </p:nvSpPr>
        <p:spPr>
          <a:xfrm>
            <a:off x="-70395" y="3536179"/>
            <a:ext cx="17558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D. melanogaster</a:t>
            </a:r>
            <a:endParaRPr lang="en-US" sz="1500" i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3439226" y="3536372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 err="1"/>
              <a:t>tuberin</a:t>
            </a:r>
            <a:endParaRPr lang="en-US" sz="1080" dirty="0"/>
          </a:p>
        </p:txBody>
      </p:sp>
      <p:sp>
        <p:nvSpPr>
          <p:cNvPr id="152" name="TextBox 151"/>
          <p:cNvSpPr txBox="1"/>
          <p:nvPr/>
        </p:nvSpPr>
        <p:spPr>
          <a:xfrm>
            <a:off x="6702074" y="3536372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980986" y="3552609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DUF3384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8500537" y="3551919"/>
            <a:ext cx="758796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 smtClean="0"/>
              <a:t>1847aa</a:t>
            </a:r>
            <a:endParaRPr lang="en-US" sz="960" dirty="0"/>
          </a:p>
        </p:txBody>
      </p:sp>
      <p:sp>
        <p:nvSpPr>
          <p:cNvPr id="57" name="Rounded Rectangle 56"/>
          <p:cNvSpPr/>
          <p:nvPr/>
        </p:nvSpPr>
        <p:spPr>
          <a:xfrm>
            <a:off x="1439110" y="4056128"/>
            <a:ext cx="4080836" cy="27889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0" name="Rounded Rectangle 59"/>
          <p:cNvSpPr/>
          <p:nvPr/>
        </p:nvSpPr>
        <p:spPr>
          <a:xfrm>
            <a:off x="3188013" y="4033691"/>
            <a:ext cx="871541" cy="347224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1" name="TextBox 60"/>
          <p:cNvSpPr txBox="1"/>
          <p:nvPr/>
        </p:nvSpPr>
        <p:spPr>
          <a:xfrm>
            <a:off x="13650" y="4044936"/>
            <a:ext cx="14919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C. </a:t>
            </a:r>
            <a:r>
              <a:rPr lang="en-US" sz="1500" i="1" dirty="0" err="1" smtClean="0"/>
              <a:t>elegan</a:t>
            </a:r>
            <a:endParaRPr lang="en-US" sz="1500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86870" y="4057798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05207" y="4048446"/>
            <a:ext cx="806999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 smtClean="0"/>
              <a:t>811aa</a:t>
            </a:r>
            <a:endParaRPr lang="en-US" sz="960" dirty="0"/>
          </a:p>
        </p:txBody>
      </p:sp>
      <p:sp>
        <p:nvSpPr>
          <p:cNvPr id="93" name="Rounded Rectangle 92"/>
          <p:cNvSpPr/>
          <p:nvPr/>
        </p:nvSpPr>
        <p:spPr>
          <a:xfrm>
            <a:off x="1439110" y="4592050"/>
            <a:ext cx="492689" cy="27889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97" name="TextBox 96"/>
          <p:cNvSpPr txBox="1"/>
          <p:nvPr/>
        </p:nvSpPr>
        <p:spPr>
          <a:xfrm>
            <a:off x="4992" y="4549641"/>
            <a:ext cx="1491996" cy="32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E. coli</a:t>
            </a:r>
            <a:endParaRPr lang="en-US" sz="1500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910285" y="4583954"/>
            <a:ext cx="806999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 smtClean="0"/>
              <a:t>79aa</a:t>
            </a:r>
            <a:endParaRPr lang="en-US" sz="960" dirty="0"/>
          </a:p>
        </p:txBody>
      </p:sp>
      <p:sp>
        <p:nvSpPr>
          <p:cNvPr id="106" name="TextBox 105"/>
          <p:cNvSpPr txBox="1"/>
          <p:nvPr/>
        </p:nvSpPr>
        <p:spPr>
          <a:xfrm>
            <a:off x="4992" y="5069840"/>
            <a:ext cx="1491996" cy="32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Bonobo</a:t>
            </a:r>
            <a:endParaRPr lang="en-US" sz="1500" dirty="0"/>
          </a:p>
        </p:txBody>
      </p:sp>
      <p:sp>
        <p:nvSpPr>
          <p:cNvPr id="115" name="TextBox 114"/>
          <p:cNvSpPr txBox="1"/>
          <p:nvPr/>
        </p:nvSpPr>
        <p:spPr>
          <a:xfrm>
            <a:off x="0" y="5670150"/>
            <a:ext cx="17558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Naked mole rat</a:t>
            </a:r>
            <a:endParaRPr lang="en-US" sz="1500" dirty="0"/>
          </a:p>
        </p:txBody>
      </p:sp>
      <p:sp>
        <p:nvSpPr>
          <p:cNvPr id="120" name="Rounded Rectangle 119"/>
          <p:cNvSpPr/>
          <p:nvPr/>
        </p:nvSpPr>
        <p:spPr>
          <a:xfrm>
            <a:off x="1457857" y="5118110"/>
            <a:ext cx="6598396" cy="27889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1" name="Rounded Rectangle 120"/>
          <p:cNvSpPr/>
          <p:nvPr/>
        </p:nvSpPr>
        <p:spPr>
          <a:xfrm>
            <a:off x="1629508" y="5118112"/>
            <a:ext cx="1441566" cy="279296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2" name="Rounded Rectangle 121"/>
          <p:cNvSpPr/>
          <p:nvPr/>
        </p:nvSpPr>
        <p:spPr>
          <a:xfrm>
            <a:off x="3250008" y="5106648"/>
            <a:ext cx="1081465" cy="27929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3" name="Rounded Rectangle 122"/>
          <p:cNvSpPr/>
          <p:nvPr/>
        </p:nvSpPr>
        <p:spPr>
          <a:xfrm>
            <a:off x="6627188" y="5118112"/>
            <a:ext cx="871541" cy="279296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4" name="TextBox 123"/>
          <p:cNvSpPr txBox="1"/>
          <p:nvPr/>
        </p:nvSpPr>
        <p:spPr>
          <a:xfrm>
            <a:off x="3463196" y="5126246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 err="1"/>
              <a:t>tuberin</a:t>
            </a:r>
            <a:endParaRPr lang="en-US" sz="1080" dirty="0"/>
          </a:p>
        </p:txBody>
      </p:sp>
      <p:sp>
        <p:nvSpPr>
          <p:cNvPr id="125" name="TextBox 124"/>
          <p:cNvSpPr txBox="1"/>
          <p:nvPr/>
        </p:nvSpPr>
        <p:spPr>
          <a:xfrm>
            <a:off x="6726041" y="5120710"/>
            <a:ext cx="96200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8012827" y="5145878"/>
            <a:ext cx="813823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004955" y="5134597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DUF3384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1478877" y="5687221"/>
            <a:ext cx="6670306" cy="2669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6" name="Rounded Rectangle 155"/>
          <p:cNvSpPr/>
          <p:nvPr/>
        </p:nvSpPr>
        <p:spPr>
          <a:xfrm>
            <a:off x="1629512" y="5687220"/>
            <a:ext cx="1441566" cy="279296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7" name="Rounded Rectangle 156"/>
          <p:cNvSpPr/>
          <p:nvPr/>
        </p:nvSpPr>
        <p:spPr>
          <a:xfrm>
            <a:off x="3250012" y="5676721"/>
            <a:ext cx="1081465" cy="27929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8" name="Rounded Rectangle 157"/>
          <p:cNvSpPr/>
          <p:nvPr/>
        </p:nvSpPr>
        <p:spPr>
          <a:xfrm>
            <a:off x="6627192" y="5687220"/>
            <a:ext cx="871541" cy="279296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9" name="TextBox 158"/>
          <p:cNvSpPr txBox="1"/>
          <p:nvPr/>
        </p:nvSpPr>
        <p:spPr>
          <a:xfrm>
            <a:off x="3463200" y="5695461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 err="1"/>
              <a:t>tuberin</a:t>
            </a:r>
            <a:endParaRPr lang="en-US" sz="1080" dirty="0"/>
          </a:p>
        </p:txBody>
      </p:sp>
      <p:sp>
        <p:nvSpPr>
          <p:cNvPr id="160" name="TextBox 159"/>
          <p:cNvSpPr txBox="1"/>
          <p:nvPr/>
        </p:nvSpPr>
        <p:spPr>
          <a:xfrm>
            <a:off x="6726048" y="5695461"/>
            <a:ext cx="100842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133537" y="5713747"/>
            <a:ext cx="813823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 smtClean="0"/>
              <a:t>1810aa</a:t>
            </a:r>
            <a:endParaRPr lang="en-US" sz="960" dirty="0"/>
          </a:p>
        </p:txBody>
      </p:sp>
      <p:sp>
        <p:nvSpPr>
          <p:cNvPr id="162" name="TextBox 161"/>
          <p:cNvSpPr txBox="1"/>
          <p:nvPr/>
        </p:nvSpPr>
        <p:spPr>
          <a:xfrm>
            <a:off x="2004959" y="5711698"/>
            <a:ext cx="10339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DUF3384</a:t>
            </a:r>
          </a:p>
        </p:txBody>
      </p:sp>
    </p:spTree>
    <p:extLst>
      <p:ext uri="{BB962C8B-B14F-4D97-AF65-F5344CB8AC3E}">
        <p14:creationId xmlns:p14="http://schemas.microsoft.com/office/powerpoint/2010/main" val="35404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87867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model organism should be used?	</a:t>
            </a:r>
            <a:endParaRPr lang="en-US" dirty="0"/>
          </a:p>
        </p:txBody>
      </p:sp>
      <p:pic>
        <p:nvPicPr>
          <p:cNvPr id="1026" name="Picture 2" descr="https://anatomysullivan.files.wordpress.com/2009/03/rat-outline.png?w=468"/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2247" r="1839" b="3618"/>
          <a:stretch/>
        </p:blipFill>
        <p:spPr bwMode="auto">
          <a:xfrm>
            <a:off x="2719137" y="866275"/>
            <a:ext cx="3729789" cy="541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650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ntron conserv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1109985"/>
            <a:ext cx="4025900" cy="465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Aim </a:t>
            </a:r>
            <a:r>
              <a:rPr lang="en-US" sz="2800" b="1" dirty="0" smtClean="0"/>
              <a:t>1: Genome</a:t>
            </a:r>
            <a:br>
              <a:rPr lang="en-US" sz="2800" b="1" dirty="0" smtClean="0"/>
            </a:br>
            <a:r>
              <a:rPr lang="en-US" sz="2800" dirty="0" smtClean="0"/>
              <a:t>Are there </a:t>
            </a:r>
            <a:r>
              <a:rPr lang="en-US" sz="2800" dirty="0"/>
              <a:t>conserved sequences in </a:t>
            </a:r>
            <a:r>
              <a:rPr lang="en-US" sz="2800" dirty="0" err="1"/>
              <a:t>intronic</a:t>
            </a:r>
            <a:r>
              <a:rPr lang="en-US" sz="2800" dirty="0"/>
              <a:t> TSC2 that may be important for </a:t>
            </a:r>
            <a:r>
              <a:rPr lang="en-US" sz="2800" dirty="0" smtClean="0"/>
              <a:t>transcription?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85613" y="6640643"/>
            <a:ext cx="26107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http://dx.doi.org/10.1371/journal.pgen.1005637</a:t>
            </a:r>
            <a:endParaRPr lang="en-US" sz="8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04332595"/>
              </p:ext>
            </p:extLst>
          </p:nvPr>
        </p:nvGraphicFramePr>
        <p:xfrm>
          <a:off x="1386173" y="5946464"/>
          <a:ext cx="6371654" cy="43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38175" y="2850752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69956" y="3190148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7813" y="2343351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9946" y="3220730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0146" y="3928597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88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234" y="0"/>
            <a:ext cx="9236467" cy="70133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Aim 1: </a:t>
            </a:r>
            <a:r>
              <a:rPr lang="en-US" sz="2400" dirty="0"/>
              <a:t>Identify conserved sequences in </a:t>
            </a:r>
            <a:r>
              <a:rPr lang="en-US" sz="2400" dirty="0" err="1"/>
              <a:t>intronic</a:t>
            </a:r>
            <a:r>
              <a:rPr lang="en-US" sz="2400" dirty="0"/>
              <a:t> TSC2 that may be important for transcription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43305457"/>
              </p:ext>
            </p:extLst>
          </p:nvPr>
        </p:nvGraphicFramePr>
        <p:xfrm>
          <a:off x="4826000" y="6388100"/>
          <a:ext cx="4318000" cy="35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6244" y="701336"/>
            <a:ext cx="4735484" cy="55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4864561"/>
              </p:ext>
            </p:extLst>
          </p:nvPr>
        </p:nvGraphicFramePr>
        <p:xfrm>
          <a:off x="4826000" y="6388100"/>
          <a:ext cx="4318000" cy="35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-46234" y="0"/>
            <a:ext cx="9236467" cy="701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mtClean="0"/>
              <a:t>Aim 1: </a:t>
            </a:r>
            <a:r>
              <a:rPr lang="en-US" sz="2400" smtClean="0"/>
              <a:t>Identify conserved sequences in intronic TSC2 that may be important for transcription</a:t>
            </a:r>
            <a:endParaRPr lang="en-US" sz="2400" dirty="0"/>
          </a:p>
        </p:txBody>
      </p:sp>
      <p:pic>
        <p:nvPicPr>
          <p:cNvPr id="3074" name="Picture 2" descr="https://www.researchgate.net/profile/Rauri_Bowie/publication/293917809/figure/fig2/AS:330997557153793@1455927375139/Figure-S2-Multiple-sequence-alignment-showing-the-homoplastic-microinversions-in-CLTC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7" r="25535"/>
          <a:stretch/>
        </p:blipFill>
        <p:spPr bwMode="auto">
          <a:xfrm>
            <a:off x="66172" y="1925053"/>
            <a:ext cx="9011653" cy="239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659224"/>
              </p:ext>
            </p:extLst>
          </p:nvPr>
        </p:nvGraphicFramePr>
        <p:xfrm>
          <a:off x="4826000" y="6388100"/>
          <a:ext cx="4318000" cy="35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-46234" y="0"/>
            <a:ext cx="9236467" cy="701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mtClean="0"/>
              <a:t>Aim 1: </a:t>
            </a:r>
            <a:r>
              <a:rPr lang="en-US" sz="2400" smtClean="0"/>
              <a:t>Identify conserved sequences in intronic TSC2 that may be important for transcription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9232" y="1395662"/>
            <a:ext cx="208146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Exon 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0696" y="1395662"/>
            <a:ext cx="3834062" cy="3693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Intron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84758" y="1395662"/>
            <a:ext cx="208146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Exon B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23674" y="1395662"/>
            <a:ext cx="1167064" cy="3693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75549" y="1411051"/>
            <a:ext cx="1576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(conserved)</a:t>
            </a:r>
            <a:endParaRPr lang="en-US" sz="1600" dirty="0"/>
          </a:p>
        </p:txBody>
      </p:sp>
      <p:sp>
        <p:nvSpPr>
          <p:cNvPr id="15" name="Down Arrow 14"/>
          <p:cNvSpPr/>
          <p:nvPr/>
        </p:nvSpPr>
        <p:spPr>
          <a:xfrm>
            <a:off x="2803359" y="1034716"/>
            <a:ext cx="240632" cy="37633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970422" y="1019327"/>
            <a:ext cx="240632" cy="37633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50695" y="779338"/>
            <a:ext cx="86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gRNA 1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717757" y="779338"/>
            <a:ext cx="86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gRNA 2</a:t>
            </a:r>
            <a:endParaRPr lang="en-US" sz="1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923674" y="1764994"/>
            <a:ext cx="655721" cy="112258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79396" y="1749605"/>
            <a:ext cx="491288" cy="113797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2528" y="3839273"/>
            <a:ext cx="208146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Exon 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3991" y="3839273"/>
            <a:ext cx="2667001" cy="3693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Intron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10992" y="3839927"/>
            <a:ext cx="208146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Exon B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16443" y="2887579"/>
            <a:ext cx="99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NHEJ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579395" y="3256911"/>
            <a:ext cx="0" cy="448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79395" y="4431995"/>
            <a:ext cx="0" cy="448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25040" y="4511478"/>
            <a:ext cx="149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RNA splicing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97932" y="5112143"/>
            <a:ext cx="208146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Exon 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81381" y="5112143"/>
            <a:ext cx="208146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Exon B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579395" y="5643174"/>
            <a:ext cx="0" cy="448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42792" y="6061847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56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Aim </a:t>
            </a:r>
            <a:r>
              <a:rPr lang="en-US" sz="2800" b="1" dirty="0" smtClean="0"/>
              <a:t>2: Transcriptome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Are there different transcript levels in the knockouts we created?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85613" y="6640643"/>
            <a:ext cx="26107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http://dx.doi.org/10.1371/journal.pgen.1005637</a:t>
            </a:r>
            <a:endParaRPr lang="en-US" sz="8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6437311"/>
              </p:ext>
            </p:extLst>
          </p:nvPr>
        </p:nvGraphicFramePr>
        <p:xfrm>
          <a:off x="1386173" y="5946464"/>
          <a:ext cx="6371654" cy="43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8" name="Picture 4" descr="https://openi.nlm.nih.gov/imgs/512/92/2265742/PMC2265742_1476-4598-7-10-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73" y="1325563"/>
            <a:ext cx="5671453" cy="425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234" y="0"/>
            <a:ext cx="9236467" cy="70133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Aim 2: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Compare transcript levels in WT and knockout rats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3341561"/>
              </p:ext>
            </p:extLst>
          </p:nvPr>
        </p:nvGraphicFramePr>
        <p:xfrm>
          <a:off x="4826000" y="6388100"/>
          <a:ext cx="4318000" cy="35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22254" t="24580" r="8775"/>
          <a:stretch/>
        </p:blipFill>
        <p:spPr>
          <a:xfrm>
            <a:off x="2058569" y="1012324"/>
            <a:ext cx="5534862" cy="50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9434411"/>
              </p:ext>
            </p:extLst>
          </p:nvPr>
        </p:nvGraphicFramePr>
        <p:xfrm>
          <a:off x="4826000" y="6388100"/>
          <a:ext cx="4318000" cy="35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-46234" y="0"/>
            <a:ext cx="9236467" cy="701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Aim 2:</a:t>
            </a:r>
            <a:r>
              <a:rPr lang="en-US" sz="2400" dirty="0"/>
              <a:t> Compare transcript levels in WT and knockout rats</a:t>
            </a:r>
          </a:p>
        </p:txBody>
      </p:sp>
      <p:pic>
        <p:nvPicPr>
          <p:cNvPr id="8194" name="Picture 2" descr="http://yangen564s17.weebly.com/uploads/9/8/8/7/98870402/tsc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41599" b="21287"/>
          <a:stretch/>
        </p:blipFill>
        <p:spPr bwMode="auto">
          <a:xfrm>
            <a:off x="0" y="701336"/>
            <a:ext cx="9127958" cy="56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3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6157970"/>
              </p:ext>
            </p:extLst>
          </p:nvPr>
        </p:nvGraphicFramePr>
        <p:xfrm>
          <a:off x="4826000" y="6388100"/>
          <a:ext cx="4318000" cy="35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-46234" y="0"/>
            <a:ext cx="9236467" cy="701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Aim 2:</a:t>
            </a:r>
            <a:r>
              <a:rPr lang="en-US" sz="2400" dirty="0"/>
              <a:t> Compare transcript levels in WT and knockout rats</a:t>
            </a:r>
          </a:p>
        </p:txBody>
      </p:sp>
      <p:pic>
        <p:nvPicPr>
          <p:cNvPr id="7170" name="Picture 2" descr="http://www.ratfanclub.org/tumors_files/image0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701335"/>
            <a:ext cx="4397522" cy="275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omyownpestcontrol.com/images/content/ra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8" y="701335"/>
            <a:ext cx="4413751" cy="294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2390274" y="2935705"/>
            <a:ext cx="2251853" cy="122275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42128" y="3238651"/>
            <a:ext cx="2232025" cy="91980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04147" y="5040434"/>
            <a:ext cx="2935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CRISPR/Cas9 knockouts</a:t>
            </a:r>
            <a:endParaRPr lang="en-US" sz="2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642127" y="4158459"/>
            <a:ext cx="0" cy="798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8066" y="3683513"/>
            <a:ext cx="888124" cy="8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08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 what is TSC?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376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96604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[</a:t>
            </a:r>
            <a:r>
              <a:rPr lang="en-US" sz="1000" dirty="0">
                <a:hlinkClick r:id="rId2"/>
              </a:rPr>
              <a:t>1</a:t>
            </a:r>
            <a:r>
              <a:rPr lang="en-US" sz="1000" dirty="0"/>
              <a:t>] </a:t>
            </a:r>
            <a:r>
              <a:rPr lang="en-US" sz="1000" dirty="0" err="1"/>
              <a:t>Orlova</a:t>
            </a:r>
            <a:r>
              <a:rPr lang="en-US" sz="1000" dirty="0"/>
              <a:t>, K. A., </a:t>
            </a:r>
            <a:r>
              <a:rPr lang="en-US" sz="1000" dirty="0" err="1"/>
              <a:t>Crino</a:t>
            </a:r>
            <a:r>
              <a:rPr lang="en-US" sz="1000" dirty="0"/>
              <a:t>, P. B. (2010). The tuberous sclerosis complex. Annals of the New York Academy of Sciences, 1184, 87–105. http://doi.org/10.1111/j.1749-6632.2009.05117.x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3"/>
              </a:rPr>
              <a:t>2</a:t>
            </a:r>
            <a:r>
              <a:rPr lang="en-US" sz="1000" dirty="0"/>
              <a:t>] Davis, P. E., Peters, J. M., Krueger, D. A., &amp; </a:t>
            </a:r>
            <a:r>
              <a:rPr lang="en-US" sz="1000" dirty="0" err="1"/>
              <a:t>Sahin</a:t>
            </a:r>
            <a:r>
              <a:rPr lang="en-US" sz="1000" dirty="0"/>
              <a:t>, M. (2015). Tuberous Sclerosis: A New Frontier in Targeted Treatment of Autism. </a:t>
            </a:r>
            <a:r>
              <a:rPr lang="en-US" sz="1000" i="1" dirty="0" err="1"/>
              <a:t>Neurotherapeutics</a:t>
            </a:r>
            <a:r>
              <a:rPr lang="en-US" sz="1000" dirty="0"/>
              <a:t>, </a:t>
            </a:r>
            <a:r>
              <a:rPr lang="en-US" sz="1000" i="1" dirty="0"/>
              <a:t>12</a:t>
            </a:r>
            <a:r>
              <a:rPr lang="en-US" sz="1000" dirty="0"/>
              <a:t>(3), 572–583. http://doi.org/10.1007/s13311-015-0359-5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4"/>
              </a:rPr>
              <a:t>3</a:t>
            </a:r>
            <a:r>
              <a:rPr lang="en-US" sz="1000" dirty="0"/>
              <a:t>] Chu-Shore, C. J., Major, P., </a:t>
            </a:r>
            <a:r>
              <a:rPr lang="en-US" sz="1000" dirty="0" err="1"/>
              <a:t>Camposano</a:t>
            </a:r>
            <a:r>
              <a:rPr lang="en-US" sz="1000" dirty="0"/>
              <a:t>, S., </a:t>
            </a:r>
            <a:r>
              <a:rPr lang="en-US" sz="1000" dirty="0" err="1"/>
              <a:t>Muzykewicz</a:t>
            </a:r>
            <a:r>
              <a:rPr lang="en-US" sz="1000" dirty="0"/>
              <a:t>, D. and Thiele, E. A. (2010). The natural history of epilepsy in tuberous sclerosis complex. </a:t>
            </a:r>
            <a:r>
              <a:rPr lang="en-US" sz="1000" i="1" dirty="0" err="1"/>
              <a:t>Epilepsia</a:t>
            </a:r>
            <a:r>
              <a:rPr lang="en-US" sz="1000" i="1" dirty="0"/>
              <a:t>, 51</a:t>
            </a:r>
            <a:r>
              <a:rPr lang="en-US" sz="1000" dirty="0"/>
              <a:t>, 1236–1241. http://doi.org/10.1111/j.1528-1167.2009.02474.x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5"/>
              </a:rPr>
              <a:t>4</a:t>
            </a:r>
            <a:r>
              <a:rPr lang="en-US" sz="1000" dirty="0"/>
              <a:t>] Yang, P., Cornejo, K. M., </a:t>
            </a:r>
            <a:r>
              <a:rPr lang="en-US" sz="1000" dirty="0" err="1"/>
              <a:t>Sadow</a:t>
            </a:r>
            <a:r>
              <a:rPr lang="en-US" sz="1000" dirty="0"/>
              <a:t>, P. M., Cheng, L., Wang, M., Xiao, Y., … Wu, C.-L. (2014). Renal Cell Carcinoma in Tuberous Sclerosis Complex. The American Journal of Surgical </a:t>
            </a:r>
            <a:r>
              <a:rPr lang="en-US" sz="1000" i="1" dirty="0"/>
              <a:t>Pathology, 38</a:t>
            </a:r>
            <a:r>
              <a:rPr lang="en-US" sz="1000" dirty="0"/>
              <a:t>(7), 895–909. http://doi.org/10.1097/PAS.0000000000000237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6"/>
              </a:rPr>
              <a:t>5</a:t>
            </a:r>
            <a:r>
              <a:rPr lang="en-US" sz="1000" dirty="0"/>
              <a:t>] </a:t>
            </a:r>
            <a:r>
              <a:rPr lang="en-US" sz="1000" dirty="0" err="1"/>
              <a:t>Inoki</a:t>
            </a:r>
            <a:r>
              <a:rPr lang="en-US" sz="1000" dirty="0"/>
              <a:t>, K., </a:t>
            </a:r>
            <a:r>
              <a:rPr lang="en-US" sz="1000" dirty="0" err="1"/>
              <a:t>Corradetti</a:t>
            </a:r>
            <a:r>
              <a:rPr lang="en-US" sz="1000" dirty="0"/>
              <a:t>, M. N., Guan, K. (2005). Dysregulation of the TSC-</a:t>
            </a:r>
            <a:r>
              <a:rPr lang="en-US" sz="1000" dirty="0" err="1"/>
              <a:t>mTOR</a:t>
            </a:r>
            <a:r>
              <a:rPr lang="en-US" sz="1000" dirty="0"/>
              <a:t> pathway in human disease. </a:t>
            </a:r>
            <a:r>
              <a:rPr lang="en-US" sz="1000" i="1" dirty="0"/>
              <a:t>Nature Genetics</a:t>
            </a:r>
            <a:r>
              <a:rPr lang="en-US" sz="1000" dirty="0"/>
              <a:t> 37, 19-24. http://doi.org/10.1038/ng1494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7"/>
              </a:rPr>
              <a:t>6</a:t>
            </a:r>
            <a:r>
              <a:rPr lang="en-US" sz="1000" dirty="0"/>
              <a:t>] Roach, E.S., Gomez, Manuel, R., Northup, H. (1998). Tuberous Sclerosis Complex Consensus Conference: Revised Clinical Diagnostic Criteria. </a:t>
            </a:r>
            <a:r>
              <a:rPr lang="en-US" sz="1000" i="1" dirty="0"/>
              <a:t>Journal of Child Neurology, 13</a:t>
            </a:r>
            <a:r>
              <a:rPr lang="en-US" sz="1000" dirty="0"/>
              <a:t>(12) 624-628. http://doi.org/10.1177/088307389801301206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8"/>
              </a:rPr>
              <a:t>7</a:t>
            </a:r>
            <a:r>
              <a:rPr lang="en-US" sz="1000" dirty="0"/>
              <a:t>] Kwiatkowski, D. J., Palmer, M. R., </a:t>
            </a:r>
            <a:r>
              <a:rPr lang="en-US" sz="1000" dirty="0" err="1"/>
              <a:t>Jozwiak</a:t>
            </a:r>
            <a:r>
              <a:rPr lang="en-US" sz="1000" dirty="0"/>
              <a:t>, S., </a:t>
            </a:r>
            <a:r>
              <a:rPr lang="en-US" sz="1000" dirty="0" err="1"/>
              <a:t>Bissler</a:t>
            </a:r>
            <a:r>
              <a:rPr lang="en-US" sz="1000" dirty="0"/>
              <a:t>, J., et al. (2015). Response to </a:t>
            </a:r>
            <a:r>
              <a:rPr lang="en-US" sz="1000" dirty="0" err="1"/>
              <a:t>everolimus</a:t>
            </a:r>
            <a:r>
              <a:rPr lang="en-US" sz="1000" dirty="0"/>
              <a:t> is seen in TSC-associated SEGAs and </a:t>
            </a:r>
            <a:r>
              <a:rPr lang="en-US" sz="1000" dirty="0" err="1"/>
              <a:t>angiomyolipomas</a:t>
            </a:r>
            <a:r>
              <a:rPr lang="en-US" sz="1000" dirty="0"/>
              <a:t> independent of mutation type and site in TSC1 and TSC2. </a:t>
            </a:r>
            <a:r>
              <a:rPr lang="en-US" sz="1000" i="1" dirty="0"/>
              <a:t>European Journal of Human Genetics 23</a:t>
            </a:r>
            <a:r>
              <a:rPr lang="en-US" sz="1000" dirty="0"/>
              <a:t>, 1665–1672. http://doi.org/10.1038/ejhg.2015.47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9"/>
              </a:rPr>
              <a:t>8</a:t>
            </a:r>
            <a:r>
              <a:rPr lang="en-US" sz="1000" dirty="0"/>
              <a:t>] Qin, W., Kozlowski, P., Taillon, B.E. et al. (2010). Ultra deep sequencing detects a low rate of mosaic mutations in tuberous sclerosis complex. </a:t>
            </a:r>
            <a:r>
              <a:rPr lang="en-US" sz="1000" i="1" dirty="0"/>
              <a:t>Human Genetics, 127</a:t>
            </a:r>
            <a:r>
              <a:rPr lang="en-US" sz="1000" dirty="0"/>
              <a:t>(5), 573-582. http://doi.org/10.1007/s00439-010-0801-z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10"/>
              </a:rPr>
              <a:t>9</a:t>
            </a:r>
            <a:r>
              <a:rPr lang="en-US" sz="1000" dirty="0"/>
              <a:t>] Tyburczy M. E., Dies K. A., Glass J., </a:t>
            </a:r>
            <a:r>
              <a:rPr lang="en-US" sz="1000" dirty="0" err="1"/>
              <a:t>Camposano</a:t>
            </a:r>
            <a:r>
              <a:rPr lang="en-US" sz="1000" dirty="0"/>
              <a:t> S., Chekaluk Y., et al. (2015) Mosaic and </a:t>
            </a:r>
            <a:r>
              <a:rPr lang="en-US" sz="1000" dirty="0" err="1"/>
              <a:t>Intronic</a:t>
            </a:r>
            <a:r>
              <a:rPr lang="en-US" sz="1000" dirty="0"/>
              <a:t> Mutations in TSC1/TSC2 Explain the Majority of TSC Patients with No Mutation Identified by Conventional Testing.</a:t>
            </a:r>
            <a:r>
              <a:rPr lang="en-US" sz="1000" i="1" dirty="0"/>
              <a:t> PLOS Genetics 11</a:t>
            </a:r>
            <a:r>
              <a:rPr lang="en-US" sz="1000" dirty="0"/>
              <a:t>(11): e1005637. http://doi.org/10.1371/journal.pgen.1005637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11"/>
              </a:rPr>
              <a:t>1</a:t>
            </a:r>
            <a:r>
              <a:rPr lang="en-US" sz="1000" dirty="0"/>
              <a:t>0] Giannikou K., </a:t>
            </a:r>
            <a:r>
              <a:rPr lang="en-US" sz="1000" dirty="0" err="1"/>
              <a:t>Malinowska</a:t>
            </a:r>
            <a:r>
              <a:rPr lang="en-US" sz="1000" dirty="0"/>
              <a:t> I. A., Pugh T. J., Yan R., Tseng Y. Y., et al. (2016). Whole Exome Sequencing Identifies TSC1/TSC2 </a:t>
            </a:r>
            <a:r>
              <a:rPr lang="en-US" sz="1000" dirty="0" err="1"/>
              <a:t>Biallelic</a:t>
            </a:r>
            <a:r>
              <a:rPr lang="en-US" sz="1000" dirty="0"/>
              <a:t> Loss as the Primary and Sufficient Driver Event for Renal </a:t>
            </a:r>
            <a:r>
              <a:rPr lang="en-US" sz="1000" dirty="0" err="1"/>
              <a:t>Angiomyolipoma</a:t>
            </a:r>
            <a:r>
              <a:rPr lang="en-US" sz="1000" dirty="0"/>
              <a:t> Development.</a:t>
            </a:r>
            <a:r>
              <a:rPr lang="en-US" sz="1000" i="1" dirty="0"/>
              <a:t> PLOS Genetics 12</a:t>
            </a:r>
            <a:r>
              <a:rPr lang="en-US" sz="1000" dirty="0"/>
              <a:t>(8): e1006242. http://doi.org/0.1371/journal.pgen.1006242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12"/>
              </a:rPr>
              <a:t>1</a:t>
            </a:r>
            <a:r>
              <a:rPr lang="en-US" sz="1000" dirty="0"/>
              <a:t>1] </a:t>
            </a:r>
            <a:r>
              <a:rPr lang="en-US" sz="1000" dirty="0" err="1"/>
              <a:t>Crino</a:t>
            </a:r>
            <a:r>
              <a:rPr lang="en-US" sz="1000" dirty="0"/>
              <a:t>, P. B., </a:t>
            </a:r>
            <a:r>
              <a:rPr lang="en-US" sz="1000" dirty="0" err="1"/>
              <a:t>Aronica</a:t>
            </a:r>
            <a:r>
              <a:rPr lang="en-US" sz="1000" dirty="0"/>
              <a:t>, E., </a:t>
            </a:r>
            <a:r>
              <a:rPr lang="en-US" sz="1000" dirty="0" err="1"/>
              <a:t>Baltuch</a:t>
            </a:r>
            <a:r>
              <a:rPr lang="en-US" sz="1000" dirty="0"/>
              <a:t>, G., &amp; </a:t>
            </a:r>
            <a:r>
              <a:rPr lang="en-US" sz="1000" dirty="0" err="1"/>
              <a:t>Nathanson</a:t>
            </a:r>
            <a:r>
              <a:rPr lang="en-US" sz="1000" dirty="0"/>
              <a:t>, K. L. (2010). </a:t>
            </a:r>
            <a:r>
              <a:rPr lang="en-US" sz="1000" dirty="0" err="1"/>
              <a:t>Biallelic</a:t>
            </a:r>
            <a:r>
              <a:rPr lang="en-US" sz="1000" dirty="0"/>
              <a:t> </a:t>
            </a:r>
            <a:r>
              <a:rPr lang="en-US" sz="1000" i="1" dirty="0"/>
              <a:t>TSC</a:t>
            </a:r>
            <a:r>
              <a:rPr lang="en-US" sz="1000" dirty="0"/>
              <a:t> gene inactivation in tuberous sclerosis complex. </a:t>
            </a:r>
            <a:r>
              <a:rPr lang="en-US" sz="1000" i="1" dirty="0"/>
              <a:t>Neurology</a:t>
            </a:r>
            <a:r>
              <a:rPr lang="en-US" sz="1000" dirty="0"/>
              <a:t>, </a:t>
            </a:r>
            <a:r>
              <a:rPr lang="en-US" sz="1000" i="1" dirty="0"/>
              <a:t>74</a:t>
            </a:r>
            <a:r>
              <a:rPr lang="en-US" sz="1000" dirty="0"/>
              <a:t>(21), 1716–1723. http://doi.org/10.1212/WNL.0b013e3181e04325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13"/>
              </a:rPr>
              <a:t>1</a:t>
            </a:r>
            <a:r>
              <a:rPr lang="en-US" sz="1000" dirty="0"/>
              <a:t>2] Foulkes, W. D., &amp; Real, F. X. (2013). Many mosaic mutations. </a:t>
            </a:r>
            <a:r>
              <a:rPr lang="en-US" sz="1000" i="1" dirty="0"/>
              <a:t>Current Oncology, 20</a:t>
            </a:r>
            <a:r>
              <a:rPr lang="en-US" sz="1000" dirty="0"/>
              <a:t>(2), 85–87. </a:t>
            </a:r>
            <a:r>
              <a:rPr lang="en-US" sz="1000" dirty="0">
                <a:hlinkClick r:id="rId13"/>
              </a:rPr>
              <a:t>http://</a:t>
            </a:r>
            <a:r>
              <a:rPr lang="en-US" sz="1000" dirty="0" smtClean="0">
                <a:hlinkClick r:id="rId13"/>
              </a:rPr>
              <a:t>doi.org/10.3747/co.20.1449</a:t>
            </a:r>
            <a:endParaRPr lang="en-US" sz="1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smtClean="0"/>
              <a:t>[13] </a:t>
            </a:r>
            <a:r>
              <a:rPr lang="en-US" sz="1000" dirty="0"/>
              <a:t>Tee AR, Manning BD, Roux PP, </a:t>
            </a:r>
            <a:r>
              <a:rPr lang="en-US" sz="1000" dirty="0" err="1"/>
              <a:t>Cantley</a:t>
            </a:r>
            <a:r>
              <a:rPr lang="en-US" sz="1000" dirty="0"/>
              <a:t> LC, </a:t>
            </a:r>
            <a:r>
              <a:rPr lang="en-US" sz="1000" dirty="0" err="1"/>
              <a:t>Blenis</a:t>
            </a:r>
            <a:r>
              <a:rPr lang="en-US" sz="1000" dirty="0"/>
              <a:t> J (2003) Tuberous sclerosis complex gene products, </a:t>
            </a:r>
            <a:r>
              <a:rPr lang="en-US" sz="1000" dirty="0" err="1"/>
              <a:t>tuberin</a:t>
            </a:r>
            <a:r>
              <a:rPr lang="en-US" sz="1000" dirty="0"/>
              <a:t> and </a:t>
            </a:r>
            <a:r>
              <a:rPr lang="en-US" sz="1000" dirty="0" err="1"/>
              <a:t>hamartin</a:t>
            </a:r>
            <a:r>
              <a:rPr lang="en-US" sz="1000" dirty="0"/>
              <a:t>, control </a:t>
            </a:r>
            <a:r>
              <a:rPr lang="en-US" sz="1000" dirty="0" err="1"/>
              <a:t>mTOR</a:t>
            </a:r>
            <a:r>
              <a:rPr lang="en-US" sz="1000" dirty="0"/>
              <a:t> signaling by acting as a </a:t>
            </a:r>
            <a:r>
              <a:rPr lang="en-US" sz="1000" dirty="0" err="1"/>
              <a:t>GTPase</a:t>
            </a:r>
            <a:r>
              <a:rPr lang="en-US" sz="1000" dirty="0"/>
              <a:t>-activating protein complex toward </a:t>
            </a:r>
            <a:r>
              <a:rPr lang="en-US" sz="1000" dirty="0" err="1"/>
              <a:t>Rheb</a:t>
            </a:r>
            <a:r>
              <a:rPr lang="en-US" sz="1000" dirty="0"/>
              <a:t>. </a:t>
            </a:r>
            <a:r>
              <a:rPr lang="en-US" sz="1000" i="1" dirty="0" err="1"/>
              <a:t>Curr</a:t>
            </a:r>
            <a:r>
              <a:rPr lang="en-US" sz="1000" i="1" dirty="0"/>
              <a:t> </a:t>
            </a:r>
            <a:r>
              <a:rPr lang="en-US" sz="1000" i="1" dirty="0" err="1"/>
              <a:t>Biol</a:t>
            </a:r>
            <a:r>
              <a:rPr lang="en-US" sz="1000" i="1" dirty="0"/>
              <a:t> 13</a:t>
            </a:r>
            <a:r>
              <a:rPr lang="en-US" sz="1000" dirty="0"/>
              <a:t>(15), 1259–68. </a:t>
            </a:r>
            <a:r>
              <a:rPr lang="en-US" sz="1000" dirty="0">
                <a:hlinkClick r:id="rId14"/>
              </a:rPr>
              <a:t>http://doi.org/10.1016/S0960-9822(03)00506-2</a:t>
            </a:r>
            <a:r>
              <a:rPr lang="en-US" sz="1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smtClean="0"/>
              <a:t>[14]</a:t>
            </a:r>
            <a:r>
              <a:rPr lang="en-US" sz="1000" dirty="0"/>
              <a:t> Giannikou K, </a:t>
            </a:r>
            <a:r>
              <a:rPr lang="en-US" sz="1000" dirty="0" err="1"/>
              <a:t>Malinowska</a:t>
            </a:r>
            <a:r>
              <a:rPr lang="en-US" sz="1000" dirty="0"/>
              <a:t> IA, Pugh TJ, Yan R, Tseng Y-Y, Oh C, et al. (2016) Whole Exome Sequencing Identifies TSC1/TSC2 </a:t>
            </a:r>
            <a:r>
              <a:rPr lang="en-US" sz="1000" dirty="0" err="1"/>
              <a:t>Biallelic</a:t>
            </a:r>
            <a:r>
              <a:rPr lang="en-US" sz="1000" dirty="0"/>
              <a:t> Loss as the Primary and Sufficient Driver Event for Renal </a:t>
            </a:r>
            <a:r>
              <a:rPr lang="en-US" sz="1000" dirty="0" err="1"/>
              <a:t>Angiomyolipoma</a:t>
            </a:r>
            <a:r>
              <a:rPr lang="en-US" sz="1000" dirty="0"/>
              <a:t> Development. </a:t>
            </a:r>
            <a:r>
              <a:rPr lang="en-US" sz="1000" dirty="0" err="1"/>
              <a:t>PLoS</a:t>
            </a:r>
            <a:r>
              <a:rPr lang="en-US" sz="1000" dirty="0"/>
              <a:t> Genet 12(8): e1006242. http://doi.org/10.1371/journal.pgen.1006242</a:t>
            </a:r>
            <a:br>
              <a:rPr lang="en-US" sz="1000" dirty="0"/>
            </a:br>
            <a:r>
              <a:rPr lang="en-US" sz="1000" dirty="0" smtClean="0"/>
              <a:t>[15</a:t>
            </a:r>
            <a:r>
              <a:rPr lang="en-US" sz="1000" dirty="0"/>
              <a:t> Tyburczy ME, Dies KA, Glass J, </a:t>
            </a:r>
            <a:r>
              <a:rPr lang="en-US" sz="1000" dirty="0" err="1"/>
              <a:t>Camposano</a:t>
            </a:r>
            <a:r>
              <a:rPr lang="en-US" sz="1000" dirty="0"/>
              <a:t> S, Chekaluk Y, </a:t>
            </a:r>
            <a:r>
              <a:rPr lang="en-US" sz="1000" dirty="0" err="1"/>
              <a:t>Thorner</a:t>
            </a:r>
            <a:r>
              <a:rPr lang="en-US" sz="1000" dirty="0"/>
              <a:t> AR, et al. (2015) Mosaic and </a:t>
            </a:r>
            <a:r>
              <a:rPr lang="en-US" sz="1000" dirty="0" err="1"/>
              <a:t>Intronic</a:t>
            </a:r>
            <a:r>
              <a:rPr lang="en-US" sz="1000" dirty="0"/>
              <a:t> Mutations in </a:t>
            </a:r>
            <a:r>
              <a:rPr lang="en-US" sz="1000" i="1" dirty="0"/>
              <a:t>TSC1/TSC2</a:t>
            </a:r>
            <a:r>
              <a:rPr lang="en-US" sz="1000" dirty="0"/>
              <a:t> Explain the Majority of TSC Patients with No Mutation Identified by Conventional Testing. </a:t>
            </a:r>
            <a:r>
              <a:rPr lang="en-US" sz="1000" i="1" dirty="0" err="1"/>
              <a:t>PLoS</a:t>
            </a:r>
            <a:r>
              <a:rPr lang="en-US" sz="1000" i="1" dirty="0"/>
              <a:t> Genet 11</a:t>
            </a:r>
            <a:r>
              <a:rPr lang="en-US" sz="1000" dirty="0"/>
              <a:t>(11): e1005637. http://doi.org/10.1371/journal.pgen.1005637</a:t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32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Video References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​Novartis, https://</a:t>
            </a:r>
            <a:r>
              <a:rPr lang="en-US" dirty="0" smtClean="0"/>
              <a:t>www.youtube.com/watch?v=0WOAv3O_Vb8&amp;t=25s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Image References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Header/Footer: https://www.cultivariable.com/buyers-guide-for-andean-roots-and-tubers/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Dr. House: http://www.housemd-guide.com/timeline-ep.php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Mosaic: https://www.pinterest.com/pin/292100725800999804/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Fig 1:http</a:t>
            </a:r>
            <a:r>
              <a:rPr lang="en-US" dirty="0"/>
              <a:t>://www.daviddarling.info/images/autosomal_dominant.jpg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Fig 2: http://ib.bioninja.com.au/standard-level/topic-3-genetics/34-inheritance/mosaicism.html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Fig 3: https://en.wikipedia.org/wiki/Everolimus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Forehead plaque: http://www.medicinenet.com/image-collection/tuberous_sclerosis_fibrous_plaque_picture/picture.htm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Fig 4: http://www.lsi.umich.edu/inoki-lab/inoki-lab-research, [12]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FacialAngiofibroma</a:t>
            </a:r>
            <a:r>
              <a:rPr lang="en-US" dirty="0"/>
              <a:t>: http://www.wikidoc.org/index.php/Tuberous_sclerosis_physical_examination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Retinal Nodular hamartoma: http://flylib.com/books/en/3.283.1.13/1/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Cortical tuber: http://frontalcortex.com/?page=oll&amp;topic=24&amp;qid=479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SEN: http://neuropathology-web.org/chapter7/chapter7aTumorsgeneral.html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SEGA: ​http://www.webpathology.com/image.asp?case=742&amp;n=2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​Cardiac </a:t>
            </a:r>
            <a:r>
              <a:rPr lang="en-US" dirty="0" err="1"/>
              <a:t>Rhabdomyoma</a:t>
            </a:r>
            <a:r>
              <a:rPr lang="en-US" dirty="0"/>
              <a:t>: ​http://neuropathology-web.org/chapter7/images7/7-ts-heartmicro.jpg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Hypomelanotic</a:t>
            </a:r>
            <a:r>
              <a:rPr lang="en-US" dirty="0"/>
              <a:t> macules: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Shagreen patch: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LAM: https://upload.wikimedia.org/wikipedia/commons/4/44/Lymphangioleiomyomatosis_-_very_high_mag.jpg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Cardiac </a:t>
            </a:r>
            <a:r>
              <a:rPr lang="en-US" dirty="0" err="1"/>
              <a:t>rhabdomyoma</a:t>
            </a:r>
            <a:r>
              <a:rPr lang="en-US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​Renal </a:t>
            </a:r>
            <a:r>
              <a:rPr lang="en-US" dirty="0" err="1"/>
              <a:t>angiomyolipoma</a:t>
            </a:r>
            <a:r>
              <a:rPr lang="en-US" dirty="0"/>
              <a:t>: http://www.webpathology.com/image.asp?case=71&amp;n=5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Nontraumatic</a:t>
            </a:r>
            <a:r>
              <a:rPr lang="en-US" dirty="0"/>
              <a:t> </a:t>
            </a:r>
            <a:r>
              <a:rPr lang="en-US" dirty="0" err="1"/>
              <a:t>ungual</a:t>
            </a:r>
            <a:r>
              <a:rPr lang="en-US" dirty="0"/>
              <a:t>/</a:t>
            </a:r>
            <a:r>
              <a:rPr lang="en-US" dirty="0" err="1"/>
              <a:t>periungual</a:t>
            </a:r>
            <a:r>
              <a:rPr lang="en-US" dirty="0"/>
              <a:t> fibroma: ​</a:t>
            </a:r>
          </a:p>
        </p:txBody>
      </p:sp>
    </p:spTree>
    <p:extLst>
      <p:ext uri="{BB962C8B-B14F-4D97-AF65-F5344CB8AC3E}">
        <p14:creationId xmlns:p14="http://schemas.microsoft.com/office/powerpoint/2010/main" val="247573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6944" r="5660" b="2463"/>
          <a:stretch/>
        </p:blipFill>
        <p:spPr>
          <a:xfrm>
            <a:off x="6282301" y="3437085"/>
            <a:ext cx="2258096" cy="230918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4" r="16024"/>
          <a:stretch/>
        </p:blipFill>
        <p:spPr>
          <a:xfrm>
            <a:off x="887252" y="687112"/>
            <a:ext cx="2309182" cy="2309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16392"/>
          <a:stretch/>
        </p:blipFill>
        <p:spPr>
          <a:xfrm>
            <a:off x="5947565" y="687112"/>
            <a:ext cx="2309182" cy="2309182"/>
          </a:xfrm>
          <a:prstGeom prst="rect">
            <a:avLst/>
          </a:prstGeom>
        </p:spPr>
      </p:pic>
      <p:pic>
        <p:nvPicPr>
          <p:cNvPr id="6" name="Picture 8" descr="Image result for shagreen patc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t="28802" r="32834"/>
          <a:stretch/>
        </p:blipFill>
        <p:spPr bwMode="auto">
          <a:xfrm>
            <a:off x="3651874" y="3437085"/>
            <a:ext cx="2188245" cy="22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plasticsurgerykey.com/wp-content/uploads/2016/12/00580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r="52924" b="9574"/>
          <a:stretch/>
        </p:blipFill>
        <p:spPr bwMode="auto">
          <a:xfrm>
            <a:off x="814508" y="3437085"/>
            <a:ext cx="2256763" cy="220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15" y="786137"/>
            <a:ext cx="2198769" cy="2111131"/>
          </a:xfrm>
          <a:prstGeom prst="ellipse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08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does TSC manifest?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233" y="1508208"/>
            <a:ext cx="6301518" cy="4201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38" y="365126"/>
            <a:ext cx="7877011" cy="137325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Is TSC in multiple tissues?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56" y="4794873"/>
            <a:ext cx="2050993" cy="2050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21" y="2918907"/>
            <a:ext cx="2670313" cy="2011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52" y="619498"/>
            <a:ext cx="2541064" cy="22377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60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How does TSC manifest?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17" y="2051636"/>
            <a:ext cx="4811983" cy="28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08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do people get TSC?</a:t>
            </a:r>
            <a:endParaRPr lang="en-US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4" y="792601"/>
            <a:ext cx="4347269" cy="562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64423" y="929768"/>
            <a:ext cx="4679577" cy="464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3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17" y="2051636"/>
            <a:ext cx="4811983" cy="28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08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do people get TSC?</a:t>
            </a:r>
            <a:endParaRPr lang="en-US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4" y="792601"/>
            <a:ext cx="4347269" cy="562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613840"/>
            <a:ext cx="4332017" cy="606539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9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2" y="5077009"/>
            <a:ext cx="9169523" cy="197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1671" y="5202091"/>
            <a:ext cx="8175811" cy="90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205472" cy="937452"/>
          </a:xfrm>
        </p:spPr>
        <p:txBody>
          <a:bodyPr/>
          <a:lstStyle/>
          <a:p>
            <a:pPr algn="ctr"/>
            <a:r>
              <a:rPr lang="en-US" dirty="0" smtClean="0"/>
              <a:t>What does WT TSC2 protein do?</a:t>
            </a:r>
            <a:endParaRPr lang="en-US" dirty="0"/>
          </a:p>
        </p:txBody>
      </p:sp>
      <p:pic>
        <p:nvPicPr>
          <p:cNvPr id="2052" name="Picture 4" descr="Image result for endocyto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51" y="1119238"/>
            <a:ext cx="2101609" cy="210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ell cy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6" y="3509511"/>
            <a:ext cx="2286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insulin recep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38" y="983557"/>
            <a:ext cx="1444025" cy="22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nucle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1" y="1127337"/>
            <a:ext cx="2745489" cy="209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157560">
            <a:off x="1481932" y="1966198"/>
            <a:ext cx="503316" cy="136214"/>
          </a:xfrm>
          <a:prstGeom prst="rightArrow">
            <a:avLst>
              <a:gd name="adj1" fmla="val 44551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&quot;No&quot; Symbol 8"/>
          <p:cNvSpPr/>
          <p:nvPr/>
        </p:nvSpPr>
        <p:spPr>
          <a:xfrm>
            <a:off x="6577533" y="1459966"/>
            <a:ext cx="1586261" cy="1460881"/>
          </a:xfrm>
          <a:prstGeom prst="noSmoking">
            <a:avLst>
              <a:gd name="adj" fmla="val 20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1507" y="1373461"/>
            <a:ext cx="1041900" cy="378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8816" y="3765414"/>
            <a:ext cx="415456" cy="36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14088" y="3375572"/>
            <a:ext cx="415456" cy="36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02536" y="3655799"/>
            <a:ext cx="415456" cy="36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6260" y="5315526"/>
            <a:ext cx="764904" cy="36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12394" y="5207296"/>
            <a:ext cx="415456" cy="36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8" name="Picture 20" descr="Image result for neural tub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3" t="6910" r="958" b="15718"/>
          <a:stretch/>
        </p:blipFill>
        <p:spPr bwMode="auto">
          <a:xfrm>
            <a:off x="3688551" y="3542339"/>
            <a:ext cx="2054855" cy="22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742955" y="3710399"/>
            <a:ext cx="1000451" cy="3784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93309" y="5347253"/>
            <a:ext cx="950097" cy="3784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0" name="Picture 22" descr="Image result for heart develop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11" y="3933748"/>
            <a:ext cx="30384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57866" y="6140026"/>
            <a:ext cx="257141" cy="334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193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missing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our understanding of TSC?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journals.plos.org/plosgenetics/article/figure/image?size=inline&amp;id=10.1371/journal.pgen.1005637.g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64" y="1077300"/>
            <a:ext cx="4976986" cy="508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54050" y="6536267"/>
            <a:ext cx="23423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http://dx.doi.org/10.1371/journal.pgen.1005637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92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55232"/>
            <a:ext cx="7886700" cy="1460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Previously unknown elements of TSC2 gene regulation and interaction networks result in TSC without knockout of the gene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19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</TotalTime>
  <Words>658</Words>
  <Application>Microsoft Office PowerPoint</Application>
  <PresentationFormat>On-screen Show (4:3)</PresentationFormat>
  <Paragraphs>176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Helvetica Neue</vt:lpstr>
      <vt:lpstr>Office Theme</vt:lpstr>
      <vt:lpstr>Potatoes? Tuberculosis? Cancer? not quite...</vt:lpstr>
      <vt:lpstr>So what is TSC?</vt:lpstr>
      <vt:lpstr>How does TSC manifest?</vt:lpstr>
      <vt:lpstr>Is TSC in multiple tissues?</vt:lpstr>
      <vt:lpstr>How do people get TSC?</vt:lpstr>
      <vt:lpstr>How do people get TSC?</vt:lpstr>
      <vt:lpstr>What does WT TSC2 protein do?</vt:lpstr>
      <vt:lpstr>What is missing in our understanding of TSC?</vt:lpstr>
      <vt:lpstr>Hypothesis</vt:lpstr>
      <vt:lpstr>How well-conserved is TSC2?</vt:lpstr>
      <vt:lpstr>What model organism should be used? </vt:lpstr>
      <vt:lpstr>Aim 1: Genome Are there conserved sequences in intronic TSC2 that may be important for transcription?</vt:lpstr>
      <vt:lpstr>Aim 1: Identify conserved sequences in intronic TSC2 that may be important for transcription</vt:lpstr>
      <vt:lpstr>PowerPoint Presentation</vt:lpstr>
      <vt:lpstr>PowerPoint Presentation</vt:lpstr>
      <vt:lpstr>Aim 2: Transcriptome Are there different transcript levels in the knockouts we created?</vt:lpstr>
      <vt:lpstr>Aim 2: Compare transcript levels in WT and knockout rats</vt:lpstr>
      <vt:lpstr>PowerPoint Presentation</vt:lpstr>
      <vt:lpstr>PowerPoint Presentation</vt:lpstr>
      <vt:lpstr>References</vt:lpstr>
      <vt:lpstr>Image 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Yan</dc:creator>
  <cp:lastModifiedBy>Rachel Yan</cp:lastModifiedBy>
  <cp:revision>65</cp:revision>
  <dcterms:created xsi:type="dcterms:W3CDTF">2017-02-16T22:12:55Z</dcterms:created>
  <dcterms:modified xsi:type="dcterms:W3CDTF">2017-04-06T19:51:37Z</dcterms:modified>
</cp:coreProperties>
</file>